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90" r:id="rId2"/>
    <p:sldId id="285" r:id="rId3"/>
    <p:sldId id="287" r:id="rId4"/>
    <p:sldId id="268" r:id="rId5"/>
    <p:sldId id="269" r:id="rId6"/>
    <p:sldId id="283" r:id="rId7"/>
    <p:sldId id="272" r:id="rId8"/>
    <p:sldId id="277" r:id="rId9"/>
    <p:sldId id="274" r:id="rId10"/>
    <p:sldId id="278" r:id="rId11"/>
    <p:sldId id="275" r:id="rId12"/>
    <p:sldId id="286" r:id="rId13"/>
    <p:sldId id="281" r:id="rId14"/>
    <p:sldId id="282" r:id="rId15"/>
    <p:sldId id="288" r:id="rId16"/>
    <p:sldId id="289" r:id="rId17"/>
    <p:sldId id="28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94" autoAdjust="0"/>
    <p:restoredTop sz="94660"/>
  </p:normalViewPr>
  <p:slideViewPr>
    <p:cSldViewPr snapToGrid="0">
      <p:cViewPr varScale="1">
        <p:scale>
          <a:sx n="74" d="100"/>
          <a:sy n="74" d="100"/>
        </p:scale>
        <p:origin x="-26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401426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328969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6933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133548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8720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61203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3943857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274996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263567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3DF0225-5A10-4EA0-85EB-28B8830FAB3C}"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17828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3DF0225-5A10-4EA0-85EB-28B8830FAB3C}" type="datetimeFigureOut">
              <a:rPr lang="ru-RU" smtClean="0"/>
              <a:t>11.03.2022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348290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3DF0225-5A10-4EA0-85EB-28B8830FAB3C}" type="datetimeFigureOut">
              <a:rPr lang="ru-RU" smtClean="0"/>
              <a:t>11.03.2022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135932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3DF0225-5A10-4EA0-85EB-28B8830FAB3C}" type="datetimeFigureOut">
              <a:rPr lang="ru-RU" smtClean="0"/>
              <a:t>11.03.2022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7531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F0225-5A10-4EA0-85EB-28B8830FAB3C}" type="datetimeFigureOut">
              <a:rPr lang="ru-RU" smtClean="0"/>
              <a:t>11.03.2022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178831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DF0225-5A10-4EA0-85EB-28B8830FAB3C}" type="datetimeFigureOut">
              <a:rPr lang="ru-RU" smtClean="0"/>
              <a:t>11.03.2022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267637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DF0225-5A10-4EA0-85EB-28B8830FAB3C}" type="datetimeFigureOut">
              <a:rPr lang="ru-RU" smtClean="0"/>
              <a:t>11.03.2022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23540C-90CB-45FD-AB5A-E453BA66B80C}" type="slidenum">
              <a:rPr lang="ru-RU" smtClean="0"/>
              <a:t>‹#›</a:t>
            </a:fld>
            <a:endParaRPr lang="ru-RU"/>
          </a:p>
        </p:txBody>
      </p:sp>
    </p:spTree>
    <p:extLst>
      <p:ext uri="{BB962C8B-B14F-4D97-AF65-F5344CB8AC3E}">
        <p14:creationId xmlns:p14="http://schemas.microsoft.com/office/powerpoint/2010/main" val="295211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DF0225-5A10-4EA0-85EB-28B8830FAB3C}" type="datetimeFigureOut">
              <a:rPr lang="ru-RU" smtClean="0"/>
              <a:t>11.03.2022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23540C-90CB-45FD-AB5A-E453BA66B80C}" type="slidenum">
              <a:rPr lang="ru-RU" smtClean="0"/>
              <a:t>‹#›</a:t>
            </a:fld>
            <a:endParaRPr lang="ru-RU"/>
          </a:p>
        </p:txBody>
      </p:sp>
    </p:spTree>
    <p:extLst>
      <p:ext uri="{BB962C8B-B14F-4D97-AF65-F5344CB8AC3E}">
        <p14:creationId xmlns:p14="http://schemas.microsoft.com/office/powerpoint/2010/main" val="19203234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54546"/>
            <a:ext cx="8596668" cy="1389296"/>
          </a:xfrm>
        </p:spPr>
        <p:txBody>
          <a:bodyPr/>
          <a:lstStyle/>
          <a:p>
            <a:pPr lvl="0" algn="ctr">
              <a:spcBef>
                <a:spcPts val="1000"/>
              </a:spcBef>
            </a:pPr>
            <a:r>
              <a:rPr lang="ru-RU" sz="2000" b="1" dirty="0">
                <a:solidFill>
                  <a:srgbClr val="C00000"/>
                </a:solidFill>
                <a:ea typeface="+mn-ea"/>
                <a:cs typeface="+mn-cs"/>
              </a:rPr>
              <a:t>Муниципальное бюджетное дошкольное </a:t>
            </a:r>
            <a:br>
              <a:rPr lang="ru-RU" sz="2000" b="1" dirty="0">
                <a:solidFill>
                  <a:srgbClr val="C00000"/>
                </a:solidFill>
                <a:ea typeface="+mn-ea"/>
                <a:cs typeface="+mn-cs"/>
              </a:rPr>
            </a:br>
            <a:r>
              <a:rPr lang="ru-RU" sz="2000" b="1" dirty="0">
                <a:solidFill>
                  <a:srgbClr val="C00000"/>
                </a:solidFill>
                <a:ea typeface="+mn-ea"/>
                <a:cs typeface="+mn-cs"/>
              </a:rPr>
              <a:t>образовательное учреждение</a:t>
            </a:r>
            <a:br>
              <a:rPr lang="ru-RU" sz="2000" b="1" dirty="0">
                <a:solidFill>
                  <a:srgbClr val="C00000"/>
                </a:solidFill>
                <a:ea typeface="+mn-ea"/>
                <a:cs typeface="+mn-cs"/>
              </a:rPr>
            </a:br>
            <a:r>
              <a:rPr lang="ru-RU" sz="2000" b="1" dirty="0">
                <a:solidFill>
                  <a:srgbClr val="C00000"/>
                </a:solidFill>
                <a:ea typeface="+mn-ea"/>
                <a:cs typeface="+mn-cs"/>
              </a:rPr>
              <a:t>«Детский сад №75» </a:t>
            </a:r>
            <a:br>
              <a:rPr lang="ru-RU" sz="2000" b="1" dirty="0">
                <a:solidFill>
                  <a:srgbClr val="C00000"/>
                </a:solidFill>
                <a:ea typeface="+mn-ea"/>
                <a:cs typeface="+mn-cs"/>
              </a:rPr>
            </a:br>
            <a:r>
              <a:rPr lang="ru-RU" sz="2000" b="1" dirty="0">
                <a:solidFill>
                  <a:srgbClr val="C00000"/>
                </a:solidFill>
                <a:ea typeface="+mn-ea"/>
                <a:cs typeface="+mn-cs"/>
              </a:rPr>
              <a:t> компенсирующего вида</a:t>
            </a:r>
            <a:endParaRPr lang="ru-RU" dirty="0"/>
          </a:p>
        </p:txBody>
      </p:sp>
      <p:sp>
        <p:nvSpPr>
          <p:cNvPr id="4" name="Объект 3"/>
          <p:cNvSpPr>
            <a:spLocks noGrp="1"/>
          </p:cNvSpPr>
          <p:nvPr>
            <p:ph sz="half" idx="2"/>
          </p:nvPr>
        </p:nvSpPr>
        <p:spPr>
          <a:xfrm>
            <a:off x="3812146" y="1635618"/>
            <a:ext cx="5950040" cy="3065172"/>
          </a:xfrm>
        </p:spPr>
        <p:txBody>
          <a:bodyPr>
            <a:normAutofit/>
          </a:bodyPr>
          <a:lstStyle/>
          <a:p>
            <a:pPr algn="ctr"/>
            <a:r>
              <a:rPr lang="ru-RU" sz="3200" b="1" dirty="0">
                <a:solidFill>
                  <a:srgbClr val="00B050"/>
                </a:solidFill>
              </a:rPr>
              <a:t>Речевое развитие детей старшего дошкольного   возраста в процессе изобразительной деятельности</a:t>
            </a:r>
            <a:endParaRPr lang="ru-RU" sz="3200" dirty="0"/>
          </a:p>
        </p:txBody>
      </p:sp>
      <p:sp>
        <p:nvSpPr>
          <p:cNvPr id="5" name="Объект 4"/>
          <p:cNvSpPr>
            <a:spLocks noGrp="1"/>
          </p:cNvSpPr>
          <p:nvPr>
            <p:ph sz="half" idx="1"/>
          </p:nvPr>
        </p:nvSpPr>
        <p:spPr>
          <a:xfrm>
            <a:off x="7186411" y="4971246"/>
            <a:ext cx="3644721" cy="1133340"/>
          </a:xfrm>
        </p:spPr>
        <p:txBody>
          <a:bodyPr/>
          <a:lstStyle/>
          <a:p>
            <a:r>
              <a:rPr lang="ru-RU" dirty="0" err="1" smtClean="0">
                <a:solidFill>
                  <a:schemeClr val="accent1"/>
                </a:solidFill>
              </a:rPr>
              <a:t>Кутякова</a:t>
            </a:r>
            <a:r>
              <a:rPr lang="ru-RU" dirty="0" smtClean="0">
                <a:solidFill>
                  <a:schemeClr val="accent1"/>
                </a:solidFill>
              </a:rPr>
              <a:t> Инна Сергеевна</a:t>
            </a:r>
            <a:endParaRPr lang="ru-RU" dirty="0">
              <a:solidFill>
                <a:schemeClr val="accent1"/>
              </a:solidFill>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476" t="-11786" r="-476" b="11786"/>
          <a:stretch/>
        </p:blipFill>
        <p:spPr>
          <a:xfrm>
            <a:off x="128482" y="2112134"/>
            <a:ext cx="3512594" cy="4683459"/>
          </a:xfrm>
          <a:prstGeom prst="rect">
            <a:avLst/>
          </a:prstGeom>
        </p:spPr>
      </p:pic>
    </p:spTree>
    <p:extLst>
      <p:ext uri="{BB962C8B-B14F-4D97-AF65-F5344CB8AC3E}">
        <p14:creationId xmlns:p14="http://schemas.microsoft.com/office/powerpoint/2010/main" val="77647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81643"/>
            <a:ext cx="9045402" cy="1298121"/>
          </a:xfrm>
        </p:spPr>
        <p:txBody>
          <a:bodyPr>
            <a:normAutofit fontScale="90000"/>
          </a:bodyPr>
          <a:lstStyle/>
          <a:p>
            <a:r>
              <a:rPr lang="ru-RU" sz="2400" dirty="0" smtClean="0">
                <a:solidFill>
                  <a:srgbClr val="00B050"/>
                </a:solidFill>
              </a:rPr>
              <a:t>Детям очень нравятся , когда добавляем элементы нетрадиционного  </a:t>
            </a:r>
            <a:r>
              <a:rPr lang="ru-RU" sz="2400" dirty="0" smtClean="0">
                <a:solidFill>
                  <a:srgbClr val="00B050"/>
                </a:solidFill>
              </a:rPr>
              <a:t>рисования, например:</a:t>
            </a:r>
            <a:r>
              <a:rPr lang="ru-RU" sz="2400" dirty="0" smtClean="0">
                <a:solidFill>
                  <a:srgbClr val="00B050"/>
                </a:solidFill>
              </a:rPr>
              <a:t/>
            </a:r>
            <a:br>
              <a:rPr lang="ru-RU" sz="2400" dirty="0" smtClean="0">
                <a:solidFill>
                  <a:srgbClr val="00B050"/>
                </a:solidFill>
              </a:rPr>
            </a:br>
            <a:r>
              <a:rPr lang="ru-RU" sz="2400" dirty="0" smtClean="0">
                <a:solidFill>
                  <a:srgbClr val="00B050"/>
                </a:solidFill>
              </a:rPr>
              <a:t>-Рисование при помощи валика(получение звездного неба);</a:t>
            </a:r>
            <a:br>
              <a:rPr lang="ru-RU" sz="2400" dirty="0" smtClean="0">
                <a:solidFill>
                  <a:srgbClr val="00B050"/>
                </a:solidFill>
              </a:rPr>
            </a:br>
            <a:r>
              <a:rPr lang="ru-RU" sz="2400" dirty="0" smtClean="0">
                <a:solidFill>
                  <a:srgbClr val="00B050"/>
                </a:solidFill>
              </a:rPr>
              <a:t>- Рисование салюта, при помощи коктейльных трубочек.</a:t>
            </a:r>
            <a:r>
              <a:rPr lang="ru-RU" sz="2400" dirty="0" smtClean="0"/>
              <a:t/>
            </a:r>
            <a:br>
              <a:rPr lang="ru-RU" sz="2400" dirty="0" smtClean="0"/>
            </a:b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918697" y="944869"/>
            <a:ext cx="3792842" cy="5057124"/>
          </a:xfrm>
        </p:spPr>
      </p:pic>
      <p:pic>
        <p:nvPicPr>
          <p:cNvPr id="7170" name="Picture 2" descr="C:\Users\dell\Desktop\реч\IMG_20211217_1601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441451" y="945323"/>
            <a:ext cx="3790123" cy="505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24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243" y="89807"/>
            <a:ext cx="9754649" cy="1840593"/>
          </a:xfrm>
        </p:spPr>
        <p:txBody>
          <a:bodyPr>
            <a:normAutofit/>
          </a:bodyPr>
          <a:lstStyle/>
          <a:p>
            <a:r>
              <a:rPr lang="ru-RU" sz="2800" dirty="0" smtClean="0"/>
              <a:t>-</a:t>
            </a:r>
            <a:r>
              <a:rPr lang="ru-RU" sz="2800" dirty="0" err="1" smtClean="0">
                <a:solidFill>
                  <a:srgbClr val="00B050"/>
                </a:solidFill>
              </a:rPr>
              <a:t>Кляксография</a:t>
            </a:r>
            <a:r>
              <a:rPr lang="ru-RU" sz="2800" dirty="0" smtClean="0">
                <a:solidFill>
                  <a:srgbClr val="00B050"/>
                </a:solidFill>
              </a:rPr>
              <a:t> (выдувание из коктейльных трубочек);</a:t>
            </a:r>
            <a:br>
              <a:rPr lang="ru-RU" sz="2800" dirty="0" smtClean="0">
                <a:solidFill>
                  <a:srgbClr val="00B050"/>
                </a:solidFill>
              </a:rPr>
            </a:br>
            <a:r>
              <a:rPr lang="ru-RU" sz="2800" dirty="0" smtClean="0">
                <a:solidFill>
                  <a:srgbClr val="00B050"/>
                </a:solidFill>
              </a:rPr>
              <a:t>-рисование разрезными стаканчиками.</a:t>
            </a:r>
            <a:endParaRPr lang="ru-RU" sz="2800" dirty="0">
              <a:solidFill>
                <a:srgbClr val="00B05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5" y="2487160"/>
            <a:ext cx="2911077" cy="388143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008" y="2487160"/>
            <a:ext cx="2890157" cy="385354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892" y="1930400"/>
            <a:ext cx="3810000" cy="2857500"/>
          </a:xfrm>
          <a:prstGeom prst="rect">
            <a:avLst/>
          </a:prstGeom>
        </p:spPr>
      </p:pic>
      <p:pic>
        <p:nvPicPr>
          <p:cNvPr id="7" name="Рисунок 6"/>
          <p:cNvPicPr>
            <a:picLocks noChangeAspect="1"/>
          </p:cNvPicPr>
          <p:nvPr/>
        </p:nvPicPr>
        <p:blipFill>
          <a:blip r:embed="rId5"/>
          <a:stretch>
            <a:fillRect/>
          </a:stretch>
        </p:blipFill>
        <p:spPr>
          <a:xfrm>
            <a:off x="9397093" y="89807"/>
            <a:ext cx="2778119" cy="1880896"/>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9897" y="3869872"/>
            <a:ext cx="3875315" cy="2906486"/>
          </a:xfrm>
          <a:prstGeom prst="rect">
            <a:avLst/>
          </a:prstGeom>
        </p:spPr>
      </p:pic>
    </p:spTree>
    <p:extLst>
      <p:ext uri="{BB962C8B-B14F-4D97-AF65-F5344CB8AC3E}">
        <p14:creationId xmlns:p14="http://schemas.microsoft.com/office/powerpoint/2010/main" val="375281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67425"/>
            <a:ext cx="8596668" cy="1762975"/>
          </a:xfrm>
        </p:spPr>
        <p:txBody>
          <a:bodyPr>
            <a:normAutofit fontScale="90000"/>
          </a:bodyPr>
          <a:lstStyle/>
          <a:p>
            <a:pPr algn="ctr"/>
            <a:r>
              <a:rPr lang="ru-RU" b="1" dirty="0" smtClean="0"/>
              <a:t>Сочинение сказок (историй) и прорисовывание их на песочном </a:t>
            </a:r>
            <a:r>
              <a:rPr lang="ru-RU" b="1" dirty="0" smtClean="0"/>
              <a:t>столе или летом в песочнице. Дома можно использовать манную крупу.</a:t>
            </a:r>
            <a:endParaRPr lang="ru-RU" b="1" dirty="0"/>
          </a:p>
        </p:txBody>
      </p:sp>
      <p:pic>
        <p:nvPicPr>
          <p:cNvPr id="4" name="Объект 3"/>
          <p:cNvPicPr>
            <a:picLocks noGrp="1" noChangeAspect="1"/>
          </p:cNvPicPr>
          <p:nvPr>
            <p:ph idx="1"/>
          </p:nvPr>
        </p:nvPicPr>
        <p:blipFill>
          <a:blip r:embed="rId2"/>
          <a:stretch>
            <a:fillRect/>
          </a:stretch>
        </p:blipFill>
        <p:spPr>
          <a:xfrm>
            <a:off x="115910" y="2137996"/>
            <a:ext cx="4679969" cy="4436668"/>
          </a:xfrm>
          <a:prstGeom prst="rect">
            <a:avLst/>
          </a:prstGeom>
        </p:spPr>
      </p:pic>
      <p:pic>
        <p:nvPicPr>
          <p:cNvPr id="5" name="Picture 2" descr="C:\Users\Админ\Desktop\дет.сад\IMG_20191023_165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982455" y="3697919"/>
            <a:ext cx="2384712" cy="3179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Админ\Desktop\дет.сад\IMG_20191023_16474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97" t="-2492" r="11963" b="11028"/>
          <a:stretch/>
        </p:blipFill>
        <p:spPr bwMode="auto">
          <a:xfrm>
            <a:off x="7764620" y="2413559"/>
            <a:ext cx="4355590" cy="397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9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6113173"/>
          </a:xfrm>
        </p:spPr>
        <p:txBody>
          <a:bodyPr>
            <a:noAutofit/>
          </a:bodyPr>
          <a:lstStyle/>
          <a:p>
            <a:r>
              <a:rPr lang="ru-RU" sz="1800" b="1" dirty="0" smtClean="0">
                <a:latin typeface="Times New Roman" pitchFamily="18" charset="0"/>
                <a:cs typeface="Times New Roman" pitchFamily="18" charset="0"/>
              </a:rPr>
              <a:t>	</a:t>
            </a:r>
            <a:r>
              <a:rPr lang="ru-RU" sz="1800" b="1" dirty="0">
                <a:solidFill>
                  <a:srgbClr val="00B050"/>
                </a:solidFill>
                <a:latin typeface="Times New Roman" pitchFamily="18" charset="0"/>
                <a:cs typeface="Times New Roman" pitchFamily="18" charset="0"/>
              </a:rPr>
              <a:t/>
            </a:r>
            <a:br>
              <a:rPr lang="ru-RU" sz="1800" b="1" dirty="0">
                <a:solidFill>
                  <a:srgbClr val="00B050"/>
                </a:solidFill>
                <a:latin typeface="Times New Roman" pitchFamily="18" charset="0"/>
                <a:cs typeface="Times New Roman" pitchFamily="18" charset="0"/>
              </a:rPr>
            </a:br>
            <a:r>
              <a:rPr lang="ru-RU" sz="1800" b="1" dirty="0" smtClean="0">
                <a:solidFill>
                  <a:srgbClr val="00B050"/>
                </a:solidFill>
                <a:latin typeface="Times New Roman" pitchFamily="18" charset="0"/>
                <a:cs typeface="Times New Roman" pitchFamily="18" charset="0"/>
              </a:rPr>
              <a:t>	Занимаясь </a:t>
            </a:r>
            <a:r>
              <a:rPr lang="ru-RU" sz="1800" b="1" dirty="0">
                <a:solidFill>
                  <a:srgbClr val="00B050"/>
                </a:solidFill>
                <a:latin typeface="Times New Roman" pitchFamily="18" charset="0"/>
                <a:cs typeface="Times New Roman" pitchFamily="18" charset="0"/>
              </a:rPr>
              <a:t>рисованием дети привыкают словами выражать свои чувства. Когда </a:t>
            </a:r>
            <a:r>
              <a:rPr lang="ru-RU" sz="1800" b="1" dirty="0" smtClean="0">
                <a:solidFill>
                  <a:srgbClr val="00B050"/>
                </a:solidFill>
                <a:latin typeface="Times New Roman" pitchFamily="18" charset="0"/>
                <a:cs typeface="Times New Roman" pitchFamily="18" charset="0"/>
              </a:rPr>
              <a:t> </a:t>
            </a:r>
            <a:r>
              <a:rPr lang="ru-RU" sz="1800" b="1" dirty="0">
                <a:solidFill>
                  <a:srgbClr val="00B050"/>
                </a:solidFill>
                <a:latin typeface="Times New Roman" pitchFamily="18" charset="0"/>
                <a:cs typeface="Times New Roman" pitchFamily="18" charset="0"/>
              </a:rPr>
              <a:t>видите детский рисунок спросите автора: О чем это рисунок, как он называется, какая ситуация изображена? Куда стремятся герои картины? Это поможет ребенку облечь в слова свои переживания.</a:t>
            </a:r>
            <a:br>
              <a:rPr lang="ru-RU" sz="1800" b="1" dirty="0">
                <a:solidFill>
                  <a:srgbClr val="00B050"/>
                </a:solidFill>
                <a:latin typeface="Times New Roman" pitchFamily="18" charset="0"/>
                <a:cs typeface="Times New Roman" pitchFamily="18" charset="0"/>
              </a:rPr>
            </a:br>
            <a:r>
              <a:rPr lang="ru-RU" sz="1800" b="1" dirty="0" smtClean="0">
                <a:solidFill>
                  <a:srgbClr val="00B050"/>
                </a:solidFill>
                <a:latin typeface="Times New Roman" pitchFamily="18" charset="0"/>
                <a:cs typeface="Times New Roman" pitchFamily="18" charset="0"/>
              </a:rPr>
              <a:t>	Привычка </a:t>
            </a:r>
            <a:r>
              <a:rPr lang="ru-RU" sz="1800" b="1" dirty="0">
                <a:solidFill>
                  <a:srgbClr val="00B050"/>
                </a:solidFill>
                <a:latin typeface="Times New Roman" pitchFamily="18" charset="0"/>
                <a:cs typeface="Times New Roman" pitchFamily="18" charset="0"/>
              </a:rPr>
              <a:t>рассказывать историю об эмоциональных ситуациях. Как одно явление и событие привело к другому событию и что испытывали при этом участники — дополнительный способ осознавать и безопасно выражать свои эмоции. Когда ребенок рассказывает историю о важных для него событиях, то они еще раз осмысляются и становятся менее острыми, автор относится к этим явлениям гораздо более спокойно.</a:t>
            </a:r>
            <a:br>
              <a:rPr lang="ru-RU" sz="1800" b="1" dirty="0">
                <a:solidFill>
                  <a:srgbClr val="00B050"/>
                </a:solidFill>
                <a:latin typeface="Times New Roman" pitchFamily="18" charset="0"/>
                <a:cs typeface="Times New Roman" pitchFamily="18" charset="0"/>
              </a:rPr>
            </a:br>
            <a:r>
              <a:rPr lang="ru-RU" sz="1800" b="1" dirty="0">
                <a:solidFill>
                  <a:srgbClr val="00B050"/>
                </a:solidFill>
                <a:latin typeface="Times New Roman" pitchFamily="18" charset="0"/>
                <a:cs typeface="Times New Roman" pitchFamily="18" charset="0"/>
              </a:rPr>
              <a:t>При рисовании образуются две прекрасные привычки:</a:t>
            </a:r>
            <a:br>
              <a:rPr lang="ru-RU" sz="1800" b="1" dirty="0">
                <a:solidFill>
                  <a:srgbClr val="00B050"/>
                </a:solidFill>
                <a:latin typeface="Times New Roman" pitchFamily="18" charset="0"/>
                <a:cs typeface="Times New Roman" pitchFamily="18" charset="0"/>
              </a:rPr>
            </a:br>
            <a:r>
              <a:rPr lang="ru-RU" sz="1800" b="1" dirty="0">
                <a:solidFill>
                  <a:srgbClr val="00B050"/>
                </a:solidFill>
                <a:latin typeface="Times New Roman" pitchFamily="18" charset="0"/>
                <a:cs typeface="Times New Roman" pitchFamily="18" charset="0"/>
              </a:rPr>
              <a:t>1. Безопасно выражать свои эмоции.</a:t>
            </a:r>
            <a:br>
              <a:rPr lang="ru-RU" sz="1800" b="1" dirty="0">
                <a:solidFill>
                  <a:srgbClr val="00B050"/>
                </a:solidFill>
                <a:latin typeface="Times New Roman" pitchFamily="18" charset="0"/>
                <a:cs typeface="Times New Roman" pitchFamily="18" charset="0"/>
              </a:rPr>
            </a:br>
            <a:r>
              <a:rPr lang="ru-RU" sz="1800" b="1" dirty="0">
                <a:solidFill>
                  <a:srgbClr val="00B050"/>
                </a:solidFill>
                <a:latin typeface="Times New Roman" pitchFamily="18" charset="0"/>
                <a:cs typeface="Times New Roman" pitchFamily="18" charset="0"/>
              </a:rPr>
              <a:t>2. Рассказывать о событиях, которые вызывали острые эмоции.</a:t>
            </a:r>
            <a:br>
              <a:rPr lang="ru-RU" sz="1800" b="1" dirty="0">
                <a:solidFill>
                  <a:srgbClr val="00B050"/>
                </a:solidFill>
                <a:latin typeface="Times New Roman" pitchFamily="18" charset="0"/>
                <a:cs typeface="Times New Roman" pitchFamily="18" charset="0"/>
              </a:rPr>
            </a:br>
            <a:r>
              <a:rPr lang="ru-RU" sz="1800" b="1" dirty="0">
                <a:solidFill>
                  <a:srgbClr val="00B050"/>
                </a:solidFill>
                <a:latin typeface="Times New Roman" pitchFamily="18" charset="0"/>
                <a:cs typeface="Times New Roman" pitchFamily="18" charset="0"/>
              </a:rPr>
              <a:t>Истории помогают пережить волнующие события смотря на них со стороны, это помогает осмыслить происшедшее, сделать важные и полезные выводы.</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58735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997262"/>
          </a:xfrm>
        </p:spPr>
        <p:txBody>
          <a:bodyPr>
            <a:normAutofit/>
          </a:bodyPr>
          <a:lstStyle/>
          <a:p>
            <a:r>
              <a:rPr lang="ru-RU" sz="1600" b="1" dirty="0">
                <a:solidFill>
                  <a:srgbClr val="00B050"/>
                </a:solidFill>
              </a:rPr>
              <a:t>Работа с эмоциями и чувствами у детей с помощью </a:t>
            </a:r>
            <a:r>
              <a:rPr lang="ru-RU" sz="1600" b="1" dirty="0" smtClean="0">
                <a:solidFill>
                  <a:srgbClr val="00B050"/>
                </a:solidFill>
              </a:rPr>
              <a:t>рисования.</a:t>
            </a:r>
            <a:r>
              <a:rPr lang="ru-RU" sz="1600" b="1" dirty="0">
                <a:solidFill>
                  <a:srgbClr val="00B050"/>
                </a:solidFill>
              </a:rPr>
              <a:t/>
            </a:r>
            <a:br>
              <a:rPr lang="ru-RU" sz="1600" b="1" dirty="0">
                <a:solidFill>
                  <a:srgbClr val="00B050"/>
                </a:solidFill>
              </a:rPr>
            </a:br>
            <a:r>
              <a:rPr lang="ru-RU" sz="1600" b="1" dirty="0">
                <a:solidFill>
                  <a:srgbClr val="00B050"/>
                </a:solidFill>
              </a:rPr>
              <a:t> При </a:t>
            </a:r>
            <a:r>
              <a:rPr lang="ru-RU" sz="1600" b="1" dirty="0" smtClean="0">
                <a:solidFill>
                  <a:srgbClr val="00B050"/>
                </a:solidFill>
              </a:rPr>
              <a:t>знакомстве детей различными  эмоциями можно   использовать  </a:t>
            </a:r>
            <a:r>
              <a:rPr lang="ru-RU" sz="1600" b="1" dirty="0">
                <a:solidFill>
                  <a:srgbClr val="00B050"/>
                </a:solidFill>
              </a:rPr>
              <a:t>упражнение на ассоциации</a:t>
            </a:r>
            <a:r>
              <a:rPr lang="ru-RU" sz="1600" b="1" dirty="0" smtClean="0">
                <a:solidFill>
                  <a:srgbClr val="00B050"/>
                </a:solidFill>
              </a:rPr>
              <a:t>.</a:t>
            </a:r>
            <a:r>
              <a:rPr lang="ru-RU" sz="1600" b="1" dirty="0">
                <a:solidFill>
                  <a:srgbClr val="00B050"/>
                </a:solidFill>
              </a:rPr>
              <a:t/>
            </a:r>
            <a:br>
              <a:rPr lang="ru-RU" sz="1600" b="1" dirty="0">
                <a:solidFill>
                  <a:srgbClr val="00B050"/>
                </a:solidFill>
              </a:rPr>
            </a:br>
            <a:r>
              <a:rPr lang="ru-RU" sz="1600" b="1" dirty="0">
                <a:solidFill>
                  <a:srgbClr val="00B050"/>
                </a:solidFill>
              </a:rPr>
              <a:t>1.	Вначале с ребенком проводится беседа о какой-то одной эмоции. </a:t>
            </a:r>
            <a:r>
              <a:rPr lang="ru-RU" sz="1600" b="1" dirty="0" smtClean="0">
                <a:solidFill>
                  <a:srgbClr val="00B050"/>
                </a:solidFill>
              </a:rPr>
              <a:t>Например</a:t>
            </a:r>
            <a:r>
              <a:rPr lang="ru-RU" sz="1600" b="1" dirty="0">
                <a:solidFill>
                  <a:srgbClr val="00B050"/>
                </a:solidFill>
              </a:rPr>
              <a:t>:</a:t>
            </a:r>
            <a:r>
              <a:rPr lang="ru-RU" sz="1600" b="1" dirty="0" smtClean="0">
                <a:solidFill>
                  <a:srgbClr val="00B050"/>
                </a:solidFill>
              </a:rPr>
              <a:t> </a:t>
            </a:r>
            <a:r>
              <a:rPr lang="ru-RU" sz="1600" b="1" dirty="0">
                <a:solidFill>
                  <a:srgbClr val="00B050"/>
                </a:solidFill>
              </a:rPr>
              <a:t>«Радость» </a:t>
            </a:r>
            <a:r>
              <a:rPr lang="ru-RU" sz="1600" b="1" dirty="0" smtClean="0">
                <a:solidFill>
                  <a:srgbClr val="00B050"/>
                </a:solidFill>
              </a:rPr>
              <a:t> и просим  </a:t>
            </a:r>
            <a:r>
              <a:rPr lang="ru-RU" sz="1600" b="1" dirty="0">
                <a:solidFill>
                  <a:srgbClr val="00B050"/>
                </a:solidFill>
              </a:rPr>
              <a:t>ответить на вопрос: «Что для тебя радость?»</a:t>
            </a:r>
            <a:br>
              <a:rPr lang="ru-RU" sz="1600" b="1" dirty="0">
                <a:solidFill>
                  <a:srgbClr val="00B050"/>
                </a:solidFill>
              </a:rPr>
            </a:br>
            <a:r>
              <a:rPr lang="ru-RU" sz="1600" b="1" dirty="0">
                <a:solidFill>
                  <a:srgbClr val="00B050"/>
                </a:solidFill>
              </a:rPr>
              <a:t>2.	</a:t>
            </a:r>
            <a:r>
              <a:rPr lang="ru-RU" sz="1600" b="1" dirty="0" smtClean="0">
                <a:solidFill>
                  <a:srgbClr val="00B050"/>
                </a:solidFill>
              </a:rPr>
              <a:t>Затем </a:t>
            </a:r>
            <a:r>
              <a:rPr lang="ru-RU" sz="1600" b="1" dirty="0">
                <a:solidFill>
                  <a:srgbClr val="00B050"/>
                </a:solidFill>
              </a:rPr>
              <a:t>ребенку необходимо </a:t>
            </a:r>
            <a:r>
              <a:rPr lang="ru-RU" sz="1600" b="1" dirty="0" smtClean="0">
                <a:solidFill>
                  <a:srgbClr val="00B050"/>
                </a:solidFill>
              </a:rPr>
              <a:t>придумать ассоциации. Варианты:</a:t>
            </a:r>
            <a:r>
              <a:rPr lang="ru-RU" sz="1600" b="1" dirty="0">
                <a:solidFill>
                  <a:srgbClr val="00B050"/>
                </a:solidFill>
              </a:rPr>
              <a:t/>
            </a:r>
            <a:br>
              <a:rPr lang="ru-RU" sz="1600" b="1" dirty="0">
                <a:solidFill>
                  <a:srgbClr val="00B050"/>
                </a:solidFill>
              </a:rPr>
            </a:br>
            <a:r>
              <a:rPr lang="ru-RU" sz="1600" b="1" dirty="0">
                <a:solidFill>
                  <a:srgbClr val="00B050"/>
                </a:solidFill>
              </a:rPr>
              <a:t>•	Каким животным может быть </a:t>
            </a:r>
            <a:r>
              <a:rPr lang="ru-RU" sz="1600" b="1" dirty="0" smtClean="0">
                <a:solidFill>
                  <a:srgbClr val="00B050"/>
                </a:solidFill>
              </a:rPr>
              <a:t>твоя  радость</a:t>
            </a:r>
            <a:r>
              <a:rPr lang="ru-RU" sz="1600" b="1" dirty="0">
                <a:solidFill>
                  <a:srgbClr val="00B050"/>
                </a:solidFill>
              </a:rPr>
              <a:t/>
            </a:r>
            <a:br>
              <a:rPr lang="ru-RU" sz="1600" b="1" dirty="0">
                <a:solidFill>
                  <a:srgbClr val="00B050"/>
                </a:solidFill>
              </a:rPr>
            </a:br>
            <a:r>
              <a:rPr lang="ru-RU" sz="1600" b="1" dirty="0">
                <a:solidFill>
                  <a:srgbClr val="00B050"/>
                </a:solidFill>
              </a:rPr>
              <a:t>•	Каким звуком…</a:t>
            </a:r>
            <a:br>
              <a:rPr lang="ru-RU" sz="1600" b="1" dirty="0">
                <a:solidFill>
                  <a:srgbClr val="00B050"/>
                </a:solidFill>
              </a:rPr>
            </a:br>
            <a:r>
              <a:rPr lang="ru-RU" sz="1600" b="1" dirty="0">
                <a:solidFill>
                  <a:srgbClr val="00B050"/>
                </a:solidFill>
              </a:rPr>
              <a:t>•	Каким цветом…</a:t>
            </a:r>
            <a:br>
              <a:rPr lang="ru-RU" sz="1600" b="1" dirty="0">
                <a:solidFill>
                  <a:srgbClr val="00B050"/>
                </a:solidFill>
              </a:rPr>
            </a:br>
            <a:r>
              <a:rPr lang="ru-RU" sz="1600" b="1" dirty="0">
                <a:solidFill>
                  <a:srgbClr val="00B050"/>
                </a:solidFill>
              </a:rPr>
              <a:t>•	Каким блюдом…</a:t>
            </a:r>
            <a:br>
              <a:rPr lang="ru-RU" sz="1600" b="1" dirty="0">
                <a:solidFill>
                  <a:srgbClr val="00B050"/>
                </a:solidFill>
              </a:rPr>
            </a:br>
            <a:r>
              <a:rPr lang="ru-RU" sz="1600" b="1" dirty="0">
                <a:solidFill>
                  <a:srgbClr val="00B050"/>
                </a:solidFill>
              </a:rPr>
              <a:t>•	Каким сказочным персонажем…</a:t>
            </a:r>
            <a:br>
              <a:rPr lang="ru-RU" sz="1600" b="1" dirty="0">
                <a:solidFill>
                  <a:srgbClr val="00B050"/>
                </a:solidFill>
              </a:rPr>
            </a:br>
            <a:r>
              <a:rPr lang="ru-RU" sz="1600" b="1" dirty="0">
                <a:solidFill>
                  <a:srgbClr val="00B050"/>
                </a:solidFill>
              </a:rPr>
              <a:t>•	Какой погодой…</a:t>
            </a:r>
            <a:br>
              <a:rPr lang="ru-RU" sz="1600" b="1" dirty="0">
                <a:solidFill>
                  <a:srgbClr val="00B050"/>
                </a:solidFill>
              </a:rPr>
            </a:br>
            <a:r>
              <a:rPr lang="ru-RU" sz="1600" b="1" dirty="0">
                <a:solidFill>
                  <a:srgbClr val="00B050"/>
                </a:solidFill>
              </a:rPr>
              <a:t>•	Каким временем года…</a:t>
            </a:r>
            <a:br>
              <a:rPr lang="ru-RU" sz="1600" b="1" dirty="0">
                <a:solidFill>
                  <a:srgbClr val="00B050"/>
                </a:solidFill>
              </a:rPr>
            </a:br>
            <a:r>
              <a:rPr lang="ru-RU" sz="1600" b="1" dirty="0">
                <a:solidFill>
                  <a:srgbClr val="00B050"/>
                </a:solidFill>
              </a:rPr>
              <a:t>•	Каким растением</a:t>
            </a:r>
            <a:r>
              <a:rPr lang="ru-RU" sz="1600" b="1" dirty="0" smtClean="0">
                <a:solidFill>
                  <a:srgbClr val="00B050"/>
                </a:solidFill>
              </a:rPr>
              <a:t>…</a:t>
            </a:r>
            <a:r>
              <a:rPr lang="ru-RU" sz="1600" b="1" dirty="0">
                <a:solidFill>
                  <a:srgbClr val="00B050"/>
                </a:solidFill>
              </a:rPr>
              <a:t/>
            </a:r>
            <a:br>
              <a:rPr lang="ru-RU" sz="1600" b="1" dirty="0">
                <a:solidFill>
                  <a:srgbClr val="00B050"/>
                </a:solidFill>
              </a:rPr>
            </a:br>
            <a:r>
              <a:rPr lang="ru-RU" sz="1600" b="1" dirty="0">
                <a:solidFill>
                  <a:srgbClr val="00B050"/>
                </a:solidFill>
              </a:rPr>
              <a:t>•	С каким человеком ассоциируется…</a:t>
            </a:r>
            <a:br>
              <a:rPr lang="ru-RU" sz="1600" b="1" dirty="0">
                <a:solidFill>
                  <a:srgbClr val="00B050"/>
                </a:solidFill>
              </a:rPr>
            </a:br>
            <a:r>
              <a:rPr lang="ru-RU" sz="1600" b="1" dirty="0">
                <a:solidFill>
                  <a:srgbClr val="00B050"/>
                </a:solidFill>
              </a:rPr>
              <a:t> После того как все рисунки нарисованы, проводится обсуждение.</a:t>
            </a:r>
            <a:br>
              <a:rPr lang="ru-RU" sz="1600" b="1" dirty="0">
                <a:solidFill>
                  <a:srgbClr val="00B050"/>
                </a:solidFill>
              </a:rPr>
            </a:br>
            <a:r>
              <a:rPr lang="ru-RU" sz="1600" b="1" dirty="0">
                <a:solidFill>
                  <a:srgbClr val="00B050"/>
                </a:solidFill>
              </a:rPr>
              <a:t>•	Если </a:t>
            </a:r>
            <a:r>
              <a:rPr lang="ru-RU" sz="1600" b="1" dirty="0" smtClean="0">
                <a:solidFill>
                  <a:srgbClr val="00B050"/>
                </a:solidFill>
              </a:rPr>
              <a:t>рисовали положительное </a:t>
            </a:r>
            <a:r>
              <a:rPr lang="ru-RU" sz="1600" b="1" dirty="0">
                <a:solidFill>
                  <a:srgbClr val="00B050"/>
                </a:solidFill>
              </a:rPr>
              <a:t>чувство, то эти рисунки можно использовать как ресурсы для повышения настроения. </a:t>
            </a:r>
            <a:r>
              <a:rPr lang="ru-RU" sz="1600" b="1" dirty="0" smtClean="0">
                <a:solidFill>
                  <a:srgbClr val="00B050"/>
                </a:solidFill>
              </a:rPr>
              <a:t/>
            </a:r>
            <a:br>
              <a:rPr lang="ru-RU" sz="1600" b="1" dirty="0" smtClean="0">
                <a:solidFill>
                  <a:srgbClr val="00B050"/>
                </a:solidFill>
              </a:rPr>
            </a:br>
            <a:r>
              <a:rPr lang="ru-RU" sz="1600" b="1" dirty="0" smtClean="0">
                <a:solidFill>
                  <a:srgbClr val="00B050"/>
                </a:solidFill>
              </a:rPr>
              <a:t>Например</a:t>
            </a:r>
            <a:r>
              <a:rPr lang="ru-RU" sz="1600" b="1" dirty="0">
                <a:solidFill>
                  <a:srgbClr val="00B050"/>
                </a:solidFill>
              </a:rPr>
              <a:t>, когда ребенок подавлен, у него </a:t>
            </a:r>
            <a:r>
              <a:rPr lang="ru-RU" sz="1600" b="1" dirty="0" smtClean="0">
                <a:solidFill>
                  <a:srgbClr val="00B050"/>
                </a:solidFill>
              </a:rPr>
              <a:t>плохое </a:t>
            </a:r>
            <a:r>
              <a:rPr lang="ru-RU" sz="1600" b="1" dirty="0">
                <a:solidFill>
                  <a:srgbClr val="00B050"/>
                </a:solidFill>
              </a:rPr>
              <a:t>настроение, ему предлагают вспомнить, посмотреть на рисунок и решить, что доставляет радость</a:t>
            </a:r>
            <a:r>
              <a:rPr lang="ru-RU" sz="1600" b="1" dirty="0" smtClean="0">
                <a:solidFill>
                  <a:srgbClr val="00B050"/>
                </a:solidFill>
              </a:rPr>
              <a:t>.</a:t>
            </a:r>
            <a:r>
              <a:rPr lang="ru-RU" sz="1600" b="1" dirty="0">
                <a:solidFill>
                  <a:srgbClr val="00B050"/>
                </a:solidFill>
              </a:rPr>
              <a:t/>
            </a:r>
            <a:br>
              <a:rPr lang="ru-RU" sz="1600" b="1" dirty="0">
                <a:solidFill>
                  <a:srgbClr val="00B050"/>
                </a:solidFill>
              </a:rPr>
            </a:br>
            <a:r>
              <a:rPr lang="ru-RU" sz="1600" b="1" dirty="0">
                <a:solidFill>
                  <a:srgbClr val="00B050"/>
                </a:solidFill>
              </a:rPr>
              <a:t> </a:t>
            </a:r>
            <a:r>
              <a:rPr lang="ru-RU" sz="1600" b="1" dirty="0" smtClean="0">
                <a:solidFill>
                  <a:srgbClr val="00B050"/>
                </a:solidFill>
              </a:rPr>
              <a:t/>
            </a:r>
            <a:br>
              <a:rPr lang="ru-RU" sz="1600" b="1" dirty="0" smtClean="0">
                <a:solidFill>
                  <a:srgbClr val="00B050"/>
                </a:solidFill>
              </a:rPr>
            </a:br>
            <a:r>
              <a:rPr lang="ru-RU" sz="1600" dirty="0"/>
              <a:t/>
            </a:r>
            <a:br>
              <a:rPr lang="ru-RU" sz="1600" dirty="0"/>
            </a:br>
            <a:endParaRPr lang="ru-RU" sz="1600" dirty="0"/>
          </a:p>
        </p:txBody>
      </p:sp>
    </p:spTree>
    <p:extLst>
      <p:ext uri="{BB962C8B-B14F-4D97-AF65-F5344CB8AC3E}">
        <p14:creationId xmlns:p14="http://schemas.microsoft.com/office/powerpoint/2010/main" val="192320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smtClean="0">
                <a:solidFill>
                  <a:srgbClr val="00B050"/>
                </a:solidFill>
              </a:rPr>
              <a:t>	Одна </a:t>
            </a:r>
            <a:r>
              <a:rPr lang="ru-RU" sz="1800" b="1" dirty="0">
                <a:solidFill>
                  <a:srgbClr val="00B050"/>
                </a:solidFill>
              </a:rPr>
              <a:t>из важных задач детского сада — подготовка детей к школе. Эта задача решается достаточно концентрированно и полно на занятиях изобразительной деятельности. Во время занятий по изобразительной деятельности дошкольники практически получают конкретные представления о различной объемной форме, величине предметов; учатся понимать слова, обозначающие положение в пространстве: вверху, внизу, сзади, слева, справа. </a:t>
            </a:r>
            <a:r>
              <a:rPr lang="ru-RU" sz="1800" b="1" dirty="0" smtClean="0">
                <a:solidFill>
                  <a:srgbClr val="00B050"/>
                </a:solidFill>
              </a:rPr>
              <a:t>Развитие </a:t>
            </a:r>
            <a:r>
              <a:rPr lang="ru-RU" sz="1800" b="1" dirty="0">
                <a:solidFill>
                  <a:srgbClr val="00B050"/>
                </a:solidFill>
              </a:rPr>
              <a:t>движений пальцев рук влияют на способность ребёнка к письму.</a:t>
            </a:r>
            <a:br>
              <a:rPr lang="ru-RU" sz="1800" b="1" dirty="0">
                <a:solidFill>
                  <a:srgbClr val="00B050"/>
                </a:solidFill>
              </a:rPr>
            </a:br>
            <a:r>
              <a:rPr lang="ru-RU" sz="1800" b="1" dirty="0" smtClean="0">
                <a:solidFill>
                  <a:srgbClr val="00B050"/>
                </a:solidFill>
              </a:rPr>
              <a:t>	Многолетняя </a:t>
            </a:r>
            <a:r>
              <a:rPr lang="ru-RU" sz="1800" b="1" dirty="0">
                <a:solidFill>
                  <a:srgbClr val="00B050"/>
                </a:solidFill>
              </a:rPr>
              <a:t>практика работы Н.С. Жуковой, Е.М. </a:t>
            </a:r>
            <a:r>
              <a:rPr lang="ru-RU" sz="1800" b="1" dirty="0" err="1">
                <a:solidFill>
                  <a:srgbClr val="00B050"/>
                </a:solidFill>
              </a:rPr>
              <a:t>Мастюковой</a:t>
            </a:r>
            <a:r>
              <a:rPr lang="ru-RU" sz="1800" b="1" dirty="0">
                <a:solidFill>
                  <a:srgbClr val="00B050"/>
                </a:solidFill>
              </a:rPr>
              <a:t>, Т.Б. Филичевой  показала, что для развития мелкой моторики очень полезно штриховать, закрашивать, рисовать карандашами</a:t>
            </a:r>
            <a:r>
              <a:rPr lang="ru-RU" sz="1800" b="1" dirty="0" smtClean="0">
                <a:solidFill>
                  <a:srgbClr val="00B050"/>
                </a:solidFill>
              </a:rPr>
              <a:t>.</a:t>
            </a:r>
            <a:r>
              <a:rPr lang="ru-RU" sz="1800" b="1" dirty="0">
                <a:solidFill>
                  <a:srgbClr val="00B050"/>
                </a:solidFill>
              </a:rPr>
              <a:t/>
            </a:r>
            <a:br>
              <a:rPr lang="ru-RU" sz="1800" b="1" dirty="0">
                <a:solidFill>
                  <a:srgbClr val="00B050"/>
                </a:solidFill>
              </a:rPr>
            </a:br>
            <a:r>
              <a:rPr lang="ru-RU" sz="1800" b="1" dirty="0">
                <a:solidFill>
                  <a:srgbClr val="00B050"/>
                </a:solidFill>
              </a:rPr>
              <a:t>  </a:t>
            </a:r>
            <a:r>
              <a:rPr lang="ru-RU" sz="1800" b="1" dirty="0" smtClean="0">
                <a:solidFill>
                  <a:srgbClr val="00B050"/>
                </a:solidFill>
              </a:rPr>
              <a:t>	Для </a:t>
            </a:r>
            <a:r>
              <a:rPr lang="ru-RU" sz="1800" b="1" dirty="0">
                <a:solidFill>
                  <a:srgbClr val="00B050"/>
                </a:solidFill>
              </a:rPr>
              <a:t>координации движений  детей компенсирующей группы они предлагали использовать штриховку. Штриховку можно выполнять сплошной, пунктирной или волнистой линией. Но, пожалуй, самое увлекательное занятие — заштриховывать несколько предметов на одном рисунке</a:t>
            </a:r>
            <a:r>
              <a:rPr lang="ru-RU" sz="1800" b="1" dirty="0" smtClean="0">
                <a:solidFill>
                  <a:srgbClr val="00B050"/>
                </a:solidFill>
              </a:rPr>
              <a:t>.</a:t>
            </a:r>
            <a:r>
              <a:rPr lang="ru-RU" sz="1800" b="1" dirty="0">
                <a:solidFill>
                  <a:srgbClr val="00B050"/>
                </a:solidFill>
              </a:rPr>
              <a:t/>
            </a:r>
            <a:br>
              <a:rPr lang="ru-RU" sz="1800" b="1" dirty="0">
                <a:solidFill>
                  <a:srgbClr val="00B050"/>
                </a:solidFill>
              </a:rPr>
            </a:br>
            <a:r>
              <a:rPr lang="ru-RU" sz="1800" b="1" dirty="0">
                <a:solidFill>
                  <a:srgbClr val="00B050"/>
                </a:solidFill>
              </a:rPr>
              <a:t>  </a:t>
            </a:r>
            <a:r>
              <a:rPr lang="ru-RU" sz="1800" b="1" dirty="0" smtClean="0">
                <a:solidFill>
                  <a:srgbClr val="00B050"/>
                </a:solidFill>
              </a:rPr>
              <a:t>	 </a:t>
            </a:r>
            <a:r>
              <a:rPr lang="ru-RU" sz="1800" b="1" dirty="0">
                <a:solidFill>
                  <a:srgbClr val="00B050"/>
                </a:solidFill>
              </a:rPr>
              <a:t>Главным выразительным средством на занятиях, по их мнению, является линия. Она наносится на бумагу различными инструментами: шариковой или </a:t>
            </a:r>
            <a:r>
              <a:rPr lang="ru-RU" sz="1800" b="1" dirty="0" err="1">
                <a:solidFill>
                  <a:srgbClr val="00B050"/>
                </a:solidFill>
              </a:rPr>
              <a:t>гелевой</a:t>
            </a:r>
            <a:r>
              <a:rPr lang="ru-RU" sz="1800" b="1" dirty="0">
                <a:solidFill>
                  <a:srgbClr val="00B050"/>
                </a:solidFill>
              </a:rPr>
              <a:t> ручкой, цветным или простым карандашом разной твердости, фломастером, специальным угольным стержнем, восковым мелом, пастелью, твердыми материалами, беличьей или колонковой кистью при работе с гуашью, акварелью или тушью на разные поверхности, что даёт тактильное развитие и развивает речевые центры коры головного мозга.</a:t>
            </a:r>
            <a:r>
              <a:rPr lang="ru-RU" sz="1800" dirty="0"/>
              <a:t/>
            </a:r>
            <a:br>
              <a:rPr lang="ru-RU" sz="1800" dirty="0"/>
            </a:br>
            <a:r>
              <a:rPr lang="ru-RU" sz="1800" dirty="0"/>
              <a:t/>
            </a:r>
            <a:br>
              <a:rPr lang="ru-RU" sz="1800" dirty="0"/>
            </a:br>
            <a:endParaRPr lang="ru-RU" sz="1800" dirty="0"/>
          </a:p>
        </p:txBody>
      </p:sp>
    </p:spTree>
    <p:extLst>
      <p:ext uri="{BB962C8B-B14F-4D97-AF65-F5344CB8AC3E}">
        <p14:creationId xmlns:p14="http://schemas.microsoft.com/office/powerpoint/2010/main" val="3824455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Штриховки. Задан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315532"/>
            <a:ext cx="2561867" cy="25618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321" y="315532"/>
            <a:ext cx="2422301" cy="242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13933"/>
          <a:stretch/>
        </p:blipFill>
        <p:spPr bwMode="auto">
          <a:xfrm>
            <a:off x="653178" y="3425781"/>
            <a:ext cx="2779681" cy="319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891"/>
          <a:stretch/>
        </p:blipFill>
        <p:spPr bwMode="auto">
          <a:xfrm>
            <a:off x="6362163" y="315532"/>
            <a:ext cx="2682674" cy="296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3470" y="3915178"/>
            <a:ext cx="4042093" cy="229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10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636" y="309093"/>
            <a:ext cx="8596668" cy="5743977"/>
          </a:xfrm>
        </p:spPr>
        <p:txBody>
          <a:bodyPr>
            <a:normAutofit fontScale="90000"/>
          </a:bodyPr>
          <a:lstStyle/>
          <a:p>
            <a:r>
              <a:rPr lang="ru-RU" sz="2000" dirty="0" smtClean="0"/>
              <a:t>	Дети </a:t>
            </a:r>
            <a:r>
              <a:rPr lang="ru-RU" sz="2000" dirty="0"/>
              <a:t>очень любят свои рисунки, гордятся </a:t>
            </a:r>
            <a:r>
              <a:rPr lang="ru-RU" sz="2000" dirty="0" smtClean="0"/>
              <a:t>ими,  показывая и рассказывая о своих </a:t>
            </a:r>
            <a:r>
              <a:rPr lang="ru-RU" sz="2000" dirty="0"/>
              <a:t>«</a:t>
            </a:r>
            <a:r>
              <a:rPr lang="ru-RU" sz="2000" dirty="0" smtClean="0"/>
              <a:t>произведениях </a:t>
            </a:r>
            <a:r>
              <a:rPr lang="ru-RU" sz="2000" dirty="0"/>
              <a:t>искусства</a:t>
            </a:r>
            <a:r>
              <a:rPr lang="ru-RU" sz="2000" dirty="0" smtClean="0"/>
              <a:t>». Не выбрасывайте рисунки детей, создайте папку, где он будет хранить свое творчество. Вам будет интересно вместе пересмотреть эти рисунки, через некоторое время.</a:t>
            </a:r>
            <a:r>
              <a:rPr lang="ru-RU" sz="2000" dirty="0"/>
              <a:t/>
            </a:r>
            <a:br>
              <a:rPr lang="ru-RU" sz="2000" dirty="0"/>
            </a:br>
            <a:r>
              <a:rPr lang="ru-RU" sz="2000" dirty="0" smtClean="0"/>
              <a:t>	Изобразительная </a:t>
            </a:r>
            <a:r>
              <a:rPr lang="ru-RU" sz="2000" dirty="0"/>
              <a:t>деятельность – благодатная почва для </a:t>
            </a:r>
            <a:r>
              <a:rPr lang="ru-RU" sz="2000" dirty="0" smtClean="0"/>
              <a:t>развития речи детей, </a:t>
            </a:r>
            <a:r>
              <a:rPr lang="ru-RU" sz="2000" dirty="0"/>
              <a:t>ведь человек усваивает 10% - из того, что слышит, 50% - из того, что видит, 90% - из того, что делает. </a:t>
            </a:r>
            <a:r>
              <a:rPr lang="ru-RU" sz="2000" dirty="0" err="1"/>
              <a:t>Изодеятельность</a:t>
            </a:r>
            <a:r>
              <a:rPr lang="ru-RU" sz="2000" dirty="0"/>
              <a:t> позволяет развивать творческие возможности ребенка. Дети получают знания, умения, навыки, учатся познавать мир и осознавать себя и свое место в нём.</a:t>
            </a:r>
            <a:br>
              <a:rPr lang="ru-RU" sz="2000" dirty="0"/>
            </a:br>
            <a:r>
              <a:rPr lang="ru-RU" sz="2000" dirty="0" smtClean="0"/>
              <a:t>	Изобразительная </a:t>
            </a:r>
            <a:r>
              <a:rPr lang="ru-RU" sz="2000" dirty="0"/>
              <a:t>деятельность выступает как специфическое образное средство познания действительности, поэтому имеет большое значение для умственного развития детей. В свою очередь умственное воспитание ребенка теснейшим образом связано с развитием речи</a:t>
            </a:r>
            <a:r>
              <a:rPr lang="ru-RU" sz="2000" dirty="0" smtClean="0"/>
              <a:t>.</a:t>
            </a:r>
            <a:br>
              <a:rPr lang="ru-RU" sz="2000" dirty="0" smtClean="0"/>
            </a:br>
            <a:r>
              <a:rPr lang="ru-RU" sz="2000" dirty="0" smtClean="0"/>
              <a:t>   </a:t>
            </a:r>
            <a:br>
              <a:rPr lang="ru-RU" sz="2000" dirty="0" smtClean="0"/>
            </a:br>
            <a:r>
              <a:rPr lang="ru-RU" sz="2000" dirty="0"/>
              <a:t/>
            </a:r>
            <a:br>
              <a:rPr lang="ru-RU" sz="2000" dirty="0"/>
            </a:br>
            <a:r>
              <a:rPr lang="ru-RU" sz="2000" dirty="0" smtClean="0"/>
              <a:t>                                 </a:t>
            </a:r>
            <a:r>
              <a:rPr lang="ru-RU" sz="2000" b="1" dirty="0" smtClean="0">
                <a:solidFill>
                  <a:srgbClr val="0070C0"/>
                </a:solidFill>
              </a:rPr>
              <a:t>СПАСИБО ЗА ВНИМАНИЕ!</a:t>
            </a:r>
            <a:r>
              <a:rPr lang="ru-RU" sz="2000" dirty="0"/>
              <a:t/>
            </a:r>
            <a:br>
              <a:rPr lang="ru-RU" sz="2000" dirty="0"/>
            </a:br>
            <a:r>
              <a:rPr lang="ru-RU" sz="2000" dirty="0"/>
              <a:t/>
            </a:r>
            <a:br>
              <a:rPr lang="ru-RU" sz="2000" dirty="0"/>
            </a:br>
            <a:endParaRPr lang="ru-RU" sz="2000" dirty="0"/>
          </a:p>
        </p:txBody>
      </p:sp>
    </p:spTree>
    <p:extLst>
      <p:ext uri="{BB962C8B-B14F-4D97-AF65-F5344CB8AC3E}">
        <p14:creationId xmlns:p14="http://schemas.microsoft.com/office/powerpoint/2010/main" val="37949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997263"/>
          </a:xfrm>
        </p:spPr>
        <p:txBody>
          <a:bodyPr>
            <a:normAutofit fontScale="90000"/>
          </a:bodyPr>
          <a:lstStyle/>
          <a:p>
            <a:r>
              <a:rPr lang="ru-RU" sz="2000" dirty="0" smtClean="0">
                <a:solidFill>
                  <a:srgbClr val="00B050"/>
                </a:solidFill>
              </a:rPr>
              <a:t/>
            </a:r>
            <a:br>
              <a:rPr lang="ru-RU" sz="2000" dirty="0" smtClean="0">
                <a:solidFill>
                  <a:srgbClr val="00B050"/>
                </a:solidFill>
              </a:rPr>
            </a:br>
            <a:r>
              <a:rPr lang="ru-RU" sz="2000" dirty="0" smtClean="0">
                <a:solidFill>
                  <a:srgbClr val="00B050"/>
                </a:solidFill>
              </a:rPr>
              <a:t>	</a:t>
            </a:r>
            <a:r>
              <a:rPr lang="ru-RU" sz="1800" b="1" dirty="0" smtClean="0">
                <a:solidFill>
                  <a:srgbClr val="00B050"/>
                </a:solidFill>
              </a:rPr>
              <a:t>Уровень </a:t>
            </a:r>
            <a:r>
              <a:rPr lang="ru-RU" sz="1800" b="1" dirty="0">
                <a:solidFill>
                  <a:srgbClr val="00B050"/>
                </a:solidFill>
              </a:rPr>
              <a:t>развития речи детей напрямую зависит от </a:t>
            </a:r>
            <a:r>
              <a:rPr lang="ru-RU" sz="1800" b="1" dirty="0" err="1">
                <a:solidFill>
                  <a:srgbClr val="00B050"/>
                </a:solidFill>
              </a:rPr>
              <a:t>сформированности</a:t>
            </a:r>
            <a:r>
              <a:rPr lang="ru-RU" sz="1800" b="1" dirty="0">
                <a:solidFill>
                  <a:srgbClr val="00B050"/>
                </a:solidFill>
              </a:rPr>
              <a:t> тонких движений пальцев рук. Доказано, что движения пальцев рук стимулируют деятельность центральной нервной системы и ускоряют развитие речи ребенка.</a:t>
            </a:r>
            <a:br>
              <a:rPr lang="ru-RU" sz="1800" b="1" dirty="0">
                <a:solidFill>
                  <a:srgbClr val="00B050"/>
                </a:solidFill>
              </a:rPr>
            </a:br>
            <a:r>
              <a:rPr lang="ru-RU" sz="1800" b="1" dirty="0" smtClean="0">
                <a:solidFill>
                  <a:srgbClr val="00B050"/>
                </a:solidFill>
              </a:rPr>
              <a:t>	Рисуя, ребенок усваивает  </a:t>
            </a:r>
            <a:r>
              <a:rPr lang="ru-RU" sz="1800" b="1" dirty="0">
                <a:solidFill>
                  <a:srgbClr val="00B050"/>
                </a:solidFill>
              </a:rPr>
              <a:t>названий форм, цветов, их оттенков, пространственных обозначений; высказывания в процессе наблюдений за предметами и явлениями при обследовании предметов, а также при рассматривании иллюстраций, репродукций с картин художников положительно влияют на расширение словарного запаса и формирование связной речи.</a:t>
            </a:r>
            <a:br>
              <a:rPr lang="ru-RU" sz="1800" b="1" dirty="0">
                <a:solidFill>
                  <a:srgbClr val="00B050"/>
                </a:solidFill>
              </a:rPr>
            </a:br>
            <a:r>
              <a:rPr lang="ru-RU" sz="1800" b="1" dirty="0">
                <a:solidFill>
                  <a:srgbClr val="00B050"/>
                </a:solidFill>
              </a:rPr>
              <a:t>	Так, дидактические игры “Что в руке”, “Подбери предмет”, “Найди такой же</a:t>
            </a:r>
            <a:r>
              <a:rPr lang="ru-RU" sz="1800" b="1" dirty="0" smtClean="0">
                <a:solidFill>
                  <a:srgbClr val="00B050"/>
                </a:solidFill>
              </a:rPr>
              <a:t>”, «Найди отличия»  </a:t>
            </a:r>
            <a:r>
              <a:rPr lang="ru-RU" sz="1800" b="1" dirty="0">
                <a:solidFill>
                  <a:srgbClr val="00B050"/>
                </a:solidFill>
              </a:rPr>
              <a:t>перед рисованием овощей и фруктов помогают научить ребенка различать предметы по форме и по цвету, а с помощью операции сравнения однородных и разных по цвету предметов у </a:t>
            </a:r>
            <a:r>
              <a:rPr lang="ru-RU" sz="1800" b="1" dirty="0" smtClean="0">
                <a:solidFill>
                  <a:srgbClr val="00B050"/>
                </a:solidFill>
              </a:rPr>
              <a:t>ребенка </a:t>
            </a:r>
            <a:r>
              <a:rPr lang="ru-RU" sz="1800" b="1" dirty="0">
                <a:solidFill>
                  <a:srgbClr val="00B050"/>
                </a:solidFill>
              </a:rPr>
              <a:t>формируется навык согласования прилагательных с существительными разных родов: “У меня огурец – зеленый, овальный. У меня капуста – зеленая, круглая” </a:t>
            </a:r>
            <a:br>
              <a:rPr lang="ru-RU" sz="1800" b="1" dirty="0">
                <a:solidFill>
                  <a:srgbClr val="00B050"/>
                </a:solidFill>
              </a:rPr>
            </a:br>
            <a:r>
              <a:rPr lang="ru-RU" sz="1800" b="1" dirty="0">
                <a:solidFill>
                  <a:srgbClr val="00B050"/>
                </a:solidFill>
              </a:rPr>
              <a:t>	Дидактическая игра применяется для закрепления знаний об окружающем и соответствующего словаря, тренировки речевых умений и навыков (построить фразу, изменить слово, составить рассказ и т. д.).</a:t>
            </a:r>
            <a:br>
              <a:rPr lang="ru-RU" sz="1800" b="1" dirty="0">
                <a:solidFill>
                  <a:srgbClr val="00B050"/>
                </a:solidFill>
              </a:rPr>
            </a:br>
            <a:r>
              <a:rPr lang="ru-RU" sz="1800" b="1" dirty="0">
                <a:solidFill>
                  <a:srgbClr val="00B050"/>
                </a:solidFill>
              </a:rPr>
              <a:t>	Следует учить </a:t>
            </a:r>
            <a:r>
              <a:rPr lang="ru-RU" sz="1800" b="1" dirty="0" smtClean="0">
                <a:solidFill>
                  <a:srgbClr val="00B050"/>
                </a:solidFill>
              </a:rPr>
              <a:t>ребенка </a:t>
            </a:r>
            <a:r>
              <a:rPr lang="ru-RU" sz="1800" b="1" dirty="0">
                <a:solidFill>
                  <a:srgbClr val="00B050"/>
                </a:solidFill>
              </a:rPr>
              <a:t>толково, обстоятельно объяснять правила игры товарищам, которые с ними не знакомы; организовывать общие разговоры — воспоминания об играх. Все это хороший путь к развитию речи.</a:t>
            </a:r>
            <a:r>
              <a:rPr lang="ru-RU" sz="1800" b="1" dirty="0" smtClean="0"/>
              <a:t>	</a:t>
            </a:r>
            <a:r>
              <a:rPr lang="ru-RU" sz="1800" b="1" dirty="0"/>
              <a:t/>
            </a:r>
            <a:br>
              <a:rPr lang="ru-RU" sz="1800" b="1" dirty="0"/>
            </a:br>
            <a:endParaRPr lang="ru-RU" sz="1800" b="1" dirty="0"/>
          </a:p>
        </p:txBody>
      </p:sp>
    </p:spTree>
    <p:extLst>
      <p:ext uri="{BB962C8B-B14F-4D97-AF65-F5344CB8AC3E}">
        <p14:creationId xmlns:p14="http://schemas.microsoft.com/office/powerpoint/2010/main" val="29133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3846490"/>
          </a:xfrm>
        </p:spPr>
        <p:txBody>
          <a:bodyPr>
            <a:normAutofit/>
          </a:bodyPr>
          <a:lstStyle/>
          <a:p>
            <a:r>
              <a:rPr lang="ru-RU" sz="1800" dirty="0" smtClean="0"/>
              <a:t>	</a:t>
            </a:r>
            <a:r>
              <a:rPr lang="ru-RU" sz="1800" dirty="0"/>
              <a:t/>
            </a:r>
            <a:br>
              <a:rPr lang="ru-RU" sz="1800" dirty="0"/>
            </a:br>
            <a:endParaRPr lang="ru-RU"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5691" y="618070"/>
            <a:ext cx="3221916" cy="241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2449" y="215331"/>
            <a:ext cx="2416437" cy="322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8605" y="215332"/>
            <a:ext cx="2416436" cy="322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898" y="3681946"/>
            <a:ext cx="3896239" cy="305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36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599"/>
            <a:ext cx="9059095" cy="1824507"/>
          </a:xfrm>
          <a:ln>
            <a:solidFill>
              <a:schemeClr val="accent1"/>
            </a:solidFill>
          </a:ln>
        </p:spPr>
        <p:txBody>
          <a:bodyPr>
            <a:noAutofit/>
          </a:bodyPr>
          <a:lstStyle/>
          <a:p>
            <a:r>
              <a:rPr lang="ru-RU" sz="2000" b="1" dirty="0" smtClean="0">
                <a:solidFill>
                  <a:srgbClr val="00B050"/>
                </a:solidFill>
                <a:latin typeface="Calibri"/>
                <a:ea typeface="Calibri"/>
                <a:cs typeface="Times New Roman"/>
              </a:rPr>
              <a:t>	Можно использовать прием составления </a:t>
            </a:r>
            <a:r>
              <a:rPr lang="ru-RU" sz="2000" b="1" dirty="0">
                <a:solidFill>
                  <a:srgbClr val="00B050"/>
                </a:solidFill>
                <a:latin typeface="Calibri"/>
                <a:ea typeface="Calibri"/>
                <a:cs typeface="Times New Roman"/>
              </a:rPr>
              <a:t>книг по знакомым сказкам и рассказам. Р</a:t>
            </a:r>
            <a:r>
              <a:rPr lang="ru-RU" sz="2000" b="1" dirty="0" smtClean="0">
                <a:solidFill>
                  <a:srgbClr val="00B050"/>
                </a:solidFill>
                <a:latin typeface="Calibri"/>
                <a:ea typeface="Calibri"/>
                <a:cs typeface="Times New Roman"/>
              </a:rPr>
              <a:t>ебёнок и взрослый рисуют  эпизоды из сказки  </a:t>
            </a:r>
            <a:r>
              <a:rPr lang="ru-RU" sz="2000" b="1" dirty="0">
                <a:solidFill>
                  <a:srgbClr val="00B050"/>
                </a:solidFill>
                <a:latin typeface="Calibri"/>
                <a:ea typeface="Calibri"/>
                <a:cs typeface="Times New Roman"/>
              </a:rPr>
              <a:t>на отдельном листе. Затем </a:t>
            </a:r>
            <a:r>
              <a:rPr lang="ru-RU" sz="2000" b="1" dirty="0" smtClean="0">
                <a:solidFill>
                  <a:srgbClr val="00B050"/>
                </a:solidFill>
                <a:latin typeface="Calibri"/>
                <a:ea typeface="Calibri"/>
                <a:cs typeface="Times New Roman"/>
              </a:rPr>
              <a:t>взрослый составляет </a:t>
            </a:r>
            <a:r>
              <a:rPr lang="ru-RU" sz="2000" b="1" dirty="0">
                <a:solidFill>
                  <a:srgbClr val="00B050"/>
                </a:solidFill>
                <a:latin typeface="Calibri"/>
                <a:ea typeface="Calibri"/>
                <a:cs typeface="Times New Roman"/>
              </a:rPr>
              <a:t>из детских рисунков сюжеты, а </a:t>
            </a:r>
            <a:r>
              <a:rPr lang="ru-RU" sz="2000" b="1" dirty="0" smtClean="0">
                <a:solidFill>
                  <a:srgbClr val="00B050"/>
                </a:solidFill>
                <a:latin typeface="Calibri"/>
                <a:ea typeface="Calibri"/>
                <a:cs typeface="Times New Roman"/>
              </a:rPr>
              <a:t>ребенок </a:t>
            </a:r>
            <a:r>
              <a:rPr lang="ru-RU" sz="2000" b="1" dirty="0">
                <a:solidFill>
                  <a:srgbClr val="00B050"/>
                </a:solidFill>
                <a:latin typeface="Calibri"/>
                <a:ea typeface="Calibri"/>
                <a:cs typeface="Times New Roman"/>
              </a:rPr>
              <a:t>поочерёдно </a:t>
            </a:r>
            <a:r>
              <a:rPr lang="ru-RU" sz="2000" b="1" dirty="0" smtClean="0">
                <a:solidFill>
                  <a:srgbClr val="00B050"/>
                </a:solidFill>
                <a:latin typeface="Calibri"/>
                <a:ea typeface="Calibri"/>
                <a:cs typeface="Times New Roman"/>
              </a:rPr>
              <a:t>рассказывает </a:t>
            </a:r>
            <a:r>
              <a:rPr lang="ru-RU" sz="2000" b="1" dirty="0">
                <a:solidFill>
                  <a:srgbClr val="00B050"/>
                </a:solidFill>
                <a:latin typeface="Calibri"/>
                <a:ea typeface="Calibri"/>
                <a:cs typeface="Times New Roman"/>
              </a:rPr>
              <a:t>об изображённом эпизоде. Такие занятия способствуют развитию речи, умению грамматически правильно строить </a:t>
            </a:r>
            <a:r>
              <a:rPr lang="ru-RU" sz="2000" b="1" dirty="0" smtClean="0">
                <a:solidFill>
                  <a:srgbClr val="00B050"/>
                </a:solidFill>
                <a:latin typeface="Calibri"/>
                <a:ea typeface="Calibri"/>
                <a:cs typeface="Times New Roman"/>
              </a:rPr>
              <a:t>предложение. </a:t>
            </a:r>
            <a:endParaRPr lang="ru-RU" sz="2000" b="1" dirty="0">
              <a:solidFill>
                <a:srgbClr val="00B050"/>
              </a:solidFill>
            </a:endParaRPr>
          </a:p>
        </p:txBody>
      </p:sp>
      <p:sp>
        <p:nvSpPr>
          <p:cNvPr id="4" name="Объект 3"/>
          <p:cNvSpPr>
            <a:spLocks noGrp="1"/>
          </p:cNvSpPr>
          <p:nvPr>
            <p:ph sz="half" idx="2"/>
          </p:nvPr>
        </p:nvSpPr>
        <p:spPr>
          <a:xfrm>
            <a:off x="1700011" y="2408349"/>
            <a:ext cx="4932609" cy="592428"/>
          </a:xfrm>
        </p:spPr>
        <p:txBody>
          <a:bodyPr>
            <a:normAutofit lnSpcReduction="10000"/>
          </a:bodyPr>
          <a:lstStyle/>
          <a:p>
            <a:pPr marL="0" indent="0" algn="ctr">
              <a:buNone/>
            </a:pPr>
            <a:r>
              <a:rPr lang="ru-RU" dirty="0" smtClean="0">
                <a:solidFill>
                  <a:srgbClr val="00B0F0"/>
                </a:solidFill>
              </a:rPr>
              <a:t>                                                                                                                    Сказка : «</a:t>
            </a:r>
            <a:r>
              <a:rPr lang="ru-RU" dirty="0" err="1" smtClean="0">
                <a:solidFill>
                  <a:srgbClr val="00B0F0"/>
                </a:solidFill>
              </a:rPr>
              <a:t>Заюшкина</a:t>
            </a:r>
            <a:r>
              <a:rPr lang="ru-RU" dirty="0" smtClean="0">
                <a:solidFill>
                  <a:srgbClr val="00B0F0"/>
                </a:solidFill>
              </a:rPr>
              <a:t> избушка»</a:t>
            </a:r>
            <a:endParaRPr lang="ru-RU" dirty="0">
              <a:solidFill>
                <a:srgbClr val="00B0F0"/>
              </a:solidFill>
            </a:endParaRPr>
          </a:p>
        </p:txBody>
      </p:sp>
      <p:pic>
        <p:nvPicPr>
          <p:cNvPr id="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66526" y="2465132"/>
            <a:ext cx="3896054" cy="488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58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535612" cy="1320800"/>
          </a:xfrm>
        </p:spPr>
        <p:txBody>
          <a:bodyPr>
            <a:normAutofit/>
          </a:bodyPr>
          <a:lstStyle/>
          <a:p>
            <a:r>
              <a:rPr lang="ru-RU" sz="2000" b="1" dirty="0" smtClean="0">
                <a:solidFill>
                  <a:srgbClr val="00B050"/>
                </a:solidFill>
                <a:latin typeface="Times New Roman" pitchFamily="18" charset="0"/>
                <a:cs typeface="Times New Roman" pitchFamily="18" charset="0"/>
              </a:rPr>
              <a:t>	Прием </a:t>
            </a:r>
            <a:r>
              <a:rPr lang="ru-RU" sz="2000" b="1" dirty="0">
                <a:solidFill>
                  <a:srgbClr val="00B050"/>
                </a:solidFill>
                <a:latin typeface="Times New Roman" pitchFamily="18" charset="0"/>
                <a:cs typeface="Times New Roman" pitchFamily="18" charset="0"/>
              </a:rPr>
              <a:t>«незавершенный рисунок», который незаменим для развития творческих способностей и в рисовании, и в развитии речи. Незаконченные фигурки можно превращать во что угодно: в космический корабль, горы, растения, обитателей планеты, космонавтов и т.д.</a:t>
            </a:r>
          </a:p>
        </p:txBody>
      </p:sp>
      <p:pic>
        <p:nvPicPr>
          <p:cNvPr id="5" name="Объект 4" descr="https://ds02.infourok.ru/uploads/ex/131e/00068f45-77821dd8/hello_html_m1067e9a3.png"/>
          <p:cNvPicPr>
            <a:picLocks noGrp="1"/>
          </p:cNvPicPr>
          <p:nvPr>
            <p:ph sz="half" idx="1"/>
          </p:nvPr>
        </p:nvPicPr>
        <p:blipFill rotWithShape="1">
          <a:blip r:embed="rId2">
            <a:extLst>
              <a:ext uri="{28A0092B-C50C-407E-A947-70E740481C1C}">
                <a14:useLocalDpi xmlns:a14="http://schemas.microsoft.com/office/drawing/2010/main" val="0"/>
              </a:ext>
            </a:extLst>
          </a:blip>
          <a:srcRect l="4330" t="4430" r="5486" b="4728"/>
          <a:stretch/>
        </p:blipFill>
        <p:spPr bwMode="auto">
          <a:xfrm>
            <a:off x="656822" y="2392408"/>
            <a:ext cx="4262907" cy="3428843"/>
          </a:xfrm>
          <a:prstGeom prst="rect">
            <a:avLst/>
          </a:prstGeom>
          <a:noFill/>
          <a:ln>
            <a:noFill/>
          </a:ln>
          <a:extLst>
            <a:ext uri="{53640926-AAD7-44D8-BBD7-CCE9431645EC}">
              <a14:shadowObscured xmlns:a14="http://schemas.microsoft.com/office/drawing/2010/main"/>
            </a:ext>
          </a:extLst>
        </p:spPr>
      </p:pic>
      <p:pic>
        <p:nvPicPr>
          <p:cNvPr id="2050" name="Picture 2" descr="C:\Users\dell\Desktop\реч\IMG_20211217_164144.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06956" y="2454790"/>
            <a:ext cx="4184650" cy="31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0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реч\IMG_20211217_164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793258" y="3091078"/>
            <a:ext cx="2414039" cy="321871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ell\Desktop\реч\IMG_20211217_164204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498007" y="3116687"/>
            <a:ext cx="2497135" cy="332951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http://www.ljplus.ru/img4/z/l/zlobniyhrundel/shablon.jpg"/>
          <p:cNvPicPr/>
          <p:nvPr/>
        </p:nvPicPr>
        <p:blipFill>
          <a:blip r:embed="rId4">
            <a:extLst>
              <a:ext uri="{28A0092B-C50C-407E-A947-70E740481C1C}">
                <a14:useLocalDpi xmlns:a14="http://schemas.microsoft.com/office/drawing/2010/main" val="0"/>
              </a:ext>
            </a:extLst>
          </a:blip>
          <a:srcRect/>
          <a:stretch>
            <a:fillRect/>
          </a:stretch>
        </p:blipFill>
        <p:spPr bwMode="auto">
          <a:xfrm>
            <a:off x="1390918" y="660400"/>
            <a:ext cx="3218719" cy="2057042"/>
          </a:xfrm>
          <a:prstGeom prst="rect">
            <a:avLst/>
          </a:prstGeom>
          <a:noFill/>
          <a:ln>
            <a:noFill/>
          </a:ln>
        </p:spPr>
      </p:pic>
      <p:pic>
        <p:nvPicPr>
          <p:cNvPr id="5" name="Рисунок 4" descr="https://ds04.infourok.ru/uploads/ex/040c/0019f4ab-f000b169/img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33" y="396491"/>
            <a:ext cx="3283598" cy="2630044"/>
          </a:xfrm>
          <a:prstGeom prst="rect">
            <a:avLst/>
          </a:prstGeom>
          <a:noFill/>
          <a:ln>
            <a:noFill/>
          </a:ln>
        </p:spPr>
      </p:pic>
    </p:spTree>
    <p:extLst>
      <p:ext uri="{BB962C8B-B14F-4D97-AF65-F5344CB8AC3E}">
        <p14:creationId xmlns:p14="http://schemas.microsoft.com/office/powerpoint/2010/main" val="39219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fsd.multiurok.ru/html/2017/01/01/s_5868b54d5500a/img7.jpg"/>
          <p:cNvPicPr/>
          <p:nvPr/>
        </p:nvPicPr>
        <p:blipFill>
          <a:blip r:embed="rId2">
            <a:extLst>
              <a:ext uri="{28A0092B-C50C-407E-A947-70E740481C1C}">
                <a14:useLocalDpi xmlns:a14="http://schemas.microsoft.com/office/drawing/2010/main" val="0"/>
              </a:ext>
            </a:extLst>
          </a:blip>
          <a:srcRect/>
          <a:stretch>
            <a:fillRect/>
          </a:stretch>
        </p:blipFill>
        <p:spPr bwMode="auto">
          <a:xfrm>
            <a:off x="155574" y="364293"/>
            <a:ext cx="5940425" cy="4455160"/>
          </a:xfrm>
          <a:prstGeom prst="rect">
            <a:avLst/>
          </a:prstGeom>
          <a:noFill/>
          <a:ln>
            <a:noFill/>
          </a:ln>
        </p:spPr>
      </p:pic>
      <p:pic>
        <p:nvPicPr>
          <p:cNvPr id="4098" name="Picture 2" descr="C:\Users\dell\Desktop\реч\IMG_20211217_164529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77" y="633822"/>
            <a:ext cx="3139223" cy="418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84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443471"/>
          </a:xfrm>
        </p:spPr>
        <p:txBody>
          <a:bodyPr>
            <a:normAutofit/>
          </a:bodyPr>
          <a:lstStyle/>
          <a:p>
            <a:r>
              <a:rPr lang="ru-RU" sz="2000" b="1" dirty="0" smtClean="0"/>
              <a:t>	</a:t>
            </a:r>
            <a:r>
              <a:rPr lang="ru-RU" sz="2000" b="1" dirty="0" smtClean="0">
                <a:solidFill>
                  <a:srgbClr val="00B050"/>
                </a:solidFill>
              </a:rPr>
              <a:t/>
            </a:r>
            <a:br>
              <a:rPr lang="ru-RU" sz="2000" b="1" dirty="0" smtClean="0">
                <a:solidFill>
                  <a:srgbClr val="00B050"/>
                </a:solidFill>
              </a:rPr>
            </a:br>
            <a:r>
              <a:rPr lang="ru-RU" sz="2000" b="1" dirty="0">
                <a:solidFill>
                  <a:srgbClr val="00B050"/>
                </a:solidFill>
              </a:rPr>
              <a:t>	</a:t>
            </a:r>
            <a:r>
              <a:rPr lang="ru-RU" sz="2000" b="1" dirty="0" smtClean="0">
                <a:solidFill>
                  <a:srgbClr val="00B050"/>
                </a:solidFill>
              </a:rPr>
              <a:t> </a:t>
            </a:r>
            <a:r>
              <a:rPr lang="ru-RU" sz="2000" b="1" dirty="0">
                <a:solidFill>
                  <a:srgbClr val="00B050"/>
                </a:solidFill>
              </a:rPr>
              <a:t>Н</a:t>
            </a:r>
            <a:r>
              <a:rPr lang="ru-RU" sz="2000" b="1" dirty="0" smtClean="0">
                <a:solidFill>
                  <a:srgbClr val="00B050"/>
                </a:solidFill>
              </a:rPr>
              <a:t>а прогулке с  ребенком акцентируйте  </a:t>
            </a:r>
            <a:r>
              <a:rPr lang="ru-RU" sz="2000" b="1" dirty="0">
                <a:solidFill>
                  <a:srgbClr val="00B050"/>
                </a:solidFill>
              </a:rPr>
              <a:t>внимание </a:t>
            </a:r>
            <a:r>
              <a:rPr lang="ru-RU" sz="2000" b="1" dirty="0" smtClean="0">
                <a:solidFill>
                  <a:srgbClr val="00B050"/>
                </a:solidFill>
              </a:rPr>
              <a:t> </a:t>
            </a:r>
            <a:r>
              <a:rPr lang="ru-RU" sz="2000" b="1" dirty="0">
                <a:solidFill>
                  <a:srgbClr val="00B050"/>
                </a:solidFill>
              </a:rPr>
              <a:t>на разнообразие форм, строение, цвета деревьев и кустарников. </a:t>
            </a:r>
            <a:r>
              <a:rPr lang="ru-RU" sz="2000" b="1" dirty="0" smtClean="0">
                <a:solidFill>
                  <a:srgbClr val="00B050"/>
                </a:solidFill>
              </a:rPr>
              <a:t>Предложите  </a:t>
            </a:r>
            <a:r>
              <a:rPr lang="ru-RU" sz="2000" b="1" dirty="0">
                <a:solidFill>
                  <a:srgbClr val="00B050"/>
                </a:solidFill>
              </a:rPr>
              <a:t>сравнивать природу в разную погоду и разное время </a:t>
            </a:r>
            <a:r>
              <a:rPr lang="ru-RU" sz="2000" b="1" dirty="0" smtClean="0">
                <a:solidFill>
                  <a:srgbClr val="00B050"/>
                </a:solidFill>
              </a:rPr>
              <a:t>года, а дома нарисовать увиденное.</a:t>
            </a:r>
            <a:br>
              <a:rPr lang="ru-RU" sz="2000" b="1" dirty="0" smtClean="0">
                <a:solidFill>
                  <a:srgbClr val="00B050"/>
                </a:solidFill>
              </a:rPr>
            </a:br>
            <a:r>
              <a:rPr lang="ru-RU" sz="2000" b="1" dirty="0" smtClean="0">
                <a:solidFill>
                  <a:srgbClr val="00B050"/>
                </a:solidFill>
              </a:rPr>
              <a:t> 	Здесь </a:t>
            </a:r>
            <a:r>
              <a:rPr lang="ru-RU" sz="2000" b="1" dirty="0">
                <a:solidFill>
                  <a:srgbClr val="00B050"/>
                </a:solidFill>
              </a:rPr>
              <a:t>уместен прием– игра “Слово на ладошке”: – “Я ладошку раскрываю, </a:t>
            </a:r>
            <a:r>
              <a:rPr lang="ru-RU" sz="2000" b="1" dirty="0" smtClean="0">
                <a:solidFill>
                  <a:srgbClr val="00B050"/>
                </a:solidFill>
              </a:rPr>
              <a:t>слово твоё </a:t>
            </a:r>
            <a:r>
              <a:rPr lang="ru-RU" sz="2000" b="1" dirty="0">
                <a:solidFill>
                  <a:srgbClr val="00B050"/>
                </a:solidFill>
              </a:rPr>
              <a:t>принимаю”. С помощью этого приема </a:t>
            </a:r>
            <a:r>
              <a:rPr lang="ru-RU" sz="2000" b="1" dirty="0" smtClean="0">
                <a:solidFill>
                  <a:srgbClr val="00B050"/>
                </a:solidFill>
              </a:rPr>
              <a:t>у ребенка  </a:t>
            </a:r>
            <a:r>
              <a:rPr lang="ru-RU" sz="2000" b="1" dirty="0">
                <a:solidFill>
                  <a:srgbClr val="00B050"/>
                </a:solidFill>
              </a:rPr>
              <a:t>обогащается описательный словарь. Так, во время прохождения лексической темы “Осень” на занятии по рисованию в старшей </a:t>
            </a:r>
            <a:r>
              <a:rPr lang="ru-RU" sz="2000" b="1" dirty="0" smtClean="0">
                <a:solidFill>
                  <a:srgbClr val="00B050"/>
                </a:solidFill>
              </a:rPr>
              <a:t> </a:t>
            </a:r>
            <a:r>
              <a:rPr lang="ru-RU" sz="2000" b="1" dirty="0">
                <a:solidFill>
                  <a:srgbClr val="00B050"/>
                </a:solidFill>
              </a:rPr>
              <a:t>группе перед тем, как рисовать дерево, дети “складывали” на ладошку “красивые слова об осенних листьях”: багряные, золотые, легкие, воздушные, лапчатые, разноцветные, листопадные</a:t>
            </a:r>
            <a:r>
              <a:rPr lang="ru-RU" sz="2000" b="1" dirty="0" smtClean="0">
                <a:solidFill>
                  <a:srgbClr val="00B050"/>
                </a:solidFill>
              </a:rPr>
              <a:t>. Попробуйте такой прием и дома.</a:t>
            </a:r>
            <a:r>
              <a:rPr lang="ru-RU" sz="1600" dirty="0"/>
              <a:t/>
            </a:r>
            <a:br>
              <a:rPr lang="ru-RU" sz="1600" dirty="0"/>
            </a:br>
            <a:endParaRPr lang="ru-RU" sz="1600" dirty="0"/>
          </a:p>
        </p:txBody>
      </p:sp>
      <p:pic>
        <p:nvPicPr>
          <p:cNvPr id="1026" name="Picture 2" descr="C:\Users\dell\Desktop\IMG_20211230_15104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40" r="1940"/>
          <a:stretch/>
        </p:blipFill>
        <p:spPr bwMode="auto">
          <a:xfrm rot="5400000">
            <a:off x="8743104" y="3501407"/>
            <a:ext cx="3762056" cy="270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4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4455" y="583841"/>
            <a:ext cx="8943184" cy="2584362"/>
          </a:xfrm>
        </p:spPr>
        <p:txBody>
          <a:bodyPr>
            <a:normAutofit fontScale="90000"/>
          </a:bodyPr>
          <a:lstStyle/>
          <a:p>
            <a:r>
              <a:rPr lang="ru-RU" sz="2000" b="1" dirty="0" smtClean="0">
                <a:latin typeface="Times New Roman" pitchFamily="18" charset="0"/>
                <a:cs typeface="Times New Roman" pitchFamily="18" charset="0"/>
              </a:rPr>
              <a:t>	</a:t>
            </a:r>
            <a:r>
              <a:rPr lang="ru-RU" sz="2000" b="1" dirty="0" smtClean="0">
                <a:solidFill>
                  <a:srgbClr val="00B050"/>
                </a:solidFill>
                <a:latin typeface="Times New Roman" pitchFamily="18" charset="0"/>
                <a:cs typeface="Times New Roman" pitchFamily="18" charset="0"/>
              </a:rPr>
              <a:t>Некоторые дети не </a:t>
            </a:r>
            <a:r>
              <a:rPr lang="ru-RU" sz="2000" b="1" dirty="0">
                <a:solidFill>
                  <a:srgbClr val="00B050"/>
                </a:solidFill>
                <a:latin typeface="Times New Roman" pitchFamily="18" charset="0"/>
                <a:cs typeface="Times New Roman" pitchFamily="18" charset="0"/>
              </a:rPr>
              <a:t>умеют </a:t>
            </a:r>
            <a:r>
              <a:rPr lang="ru-RU" sz="2000" b="1" dirty="0" smtClean="0">
                <a:solidFill>
                  <a:srgbClr val="00B050"/>
                </a:solidFill>
                <a:latin typeface="Times New Roman" pitchFamily="18" charset="0"/>
                <a:cs typeface="Times New Roman" pitchFamily="18" charset="0"/>
              </a:rPr>
              <a:t>ждать, быстро утомляются,  можно использовать прием с наклейками, он </a:t>
            </a:r>
            <a:r>
              <a:rPr lang="ru-RU" sz="2000" b="1" dirty="0">
                <a:solidFill>
                  <a:srgbClr val="00B050"/>
                </a:solidFill>
                <a:latin typeface="Times New Roman" pitchFamily="18" charset="0"/>
                <a:cs typeface="Times New Roman" pitchFamily="18" charset="0"/>
              </a:rPr>
              <a:t>позволяет облегчить и ускорить процесс создания сюжетной </a:t>
            </a:r>
            <a:r>
              <a:rPr lang="ru-RU" sz="2000" b="1" dirty="0" smtClean="0">
                <a:solidFill>
                  <a:srgbClr val="00B050"/>
                </a:solidFill>
                <a:latin typeface="Times New Roman" pitchFamily="18" charset="0"/>
                <a:cs typeface="Times New Roman" pitchFamily="18" charset="0"/>
              </a:rPr>
              <a:t>картинки, поддерживает интерес к рисованию.  Например:</a:t>
            </a:r>
            <a:r>
              <a:rPr lang="ru-RU" sz="2000" b="1" dirty="0">
                <a:solidFill>
                  <a:srgbClr val="00B050"/>
                </a:solidFill>
                <a:latin typeface="Times New Roman" pitchFamily="18" charset="0"/>
                <a:cs typeface="Times New Roman" pitchFamily="18" charset="0"/>
              </a:rPr>
              <a:t/>
            </a:r>
            <a:br>
              <a:rPr lang="ru-RU" sz="2000" b="1" dirty="0">
                <a:solidFill>
                  <a:srgbClr val="00B050"/>
                </a:solidFill>
                <a:latin typeface="Times New Roman" pitchFamily="18" charset="0"/>
                <a:cs typeface="Times New Roman" pitchFamily="18" charset="0"/>
              </a:rPr>
            </a:br>
            <a:r>
              <a:rPr lang="ru-RU" sz="2000" b="1" dirty="0" smtClean="0">
                <a:solidFill>
                  <a:srgbClr val="00B050"/>
                </a:solidFill>
                <a:latin typeface="Times New Roman" pitchFamily="18" charset="0"/>
                <a:cs typeface="Times New Roman" pitchFamily="18" charset="0"/>
              </a:rPr>
              <a:t>- «</a:t>
            </a:r>
            <a:r>
              <a:rPr lang="ru-RU" sz="2000" b="1" dirty="0">
                <a:solidFill>
                  <a:srgbClr val="00B050"/>
                </a:solidFill>
                <a:latin typeface="Times New Roman" pitchFamily="18" charset="0"/>
                <a:cs typeface="Times New Roman" pitchFamily="18" charset="0"/>
              </a:rPr>
              <a:t>Магазин»: </a:t>
            </a:r>
            <a:r>
              <a:rPr lang="ru-RU" sz="2000" b="1" dirty="0" smtClean="0">
                <a:solidFill>
                  <a:srgbClr val="00B050"/>
                </a:solidFill>
                <a:latin typeface="Times New Roman" pitchFamily="18" charset="0"/>
                <a:cs typeface="Times New Roman" pitchFamily="18" charset="0"/>
              </a:rPr>
              <a:t>рисует </a:t>
            </a:r>
            <a:r>
              <a:rPr lang="ru-RU" sz="2000" b="1" dirty="0">
                <a:solidFill>
                  <a:srgbClr val="00B050"/>
                </a:solidFill>
                <a:latin typeface="Times New Roman" pitchFamily="18" charset="0"/>
                <a:cs typeface="Times New Roman" pitchFamily="18" charset="0"/>
              </a:rPr>
              <a:t>многочисленные полки, холодильник, за прилавком стоит продавец, затем полки наполняются фруктами, овощами</a:t>
            </a:r>
            <a:r>
              <a:rPr lang="ru-RU" sz="2000" b="1" dirty="0" smtClean="0">
                <a:solidFill>
                  <a:srgbClr val="00B050"/>
                </a:solidFill>
                <a:latin typeface="Times New Roman" pitchFamily="18" charset="0"/>
                <a:cs typeface="Times New Roman" pitchFamily="18" charset="0"/>
              </a:rPr>
              <a:t>;</a:t>
            </a:r>
            <a:br>
              <a:rPr lang="ru-RU" sz="2000" b="1" dirty="0" smtClean="0">
                <a:solidFill>
                  <a:srgbClr val="00B050"/>
                </a:solidFill>
                <a:latin typeface="Times New Roman" pitchFamily="18" charset="0"/>
                <a:cs typeface="Times New Roman" pitchFamily="18" charset="0"/>
              </a:rPr>
            </a:br>
            <a:r>
              <a:rPr lang="ru-RU" sz="2000" b="1" dirty="0" smtClean="0">
                <a:solidFill>
                  <a:srgbClr val="00B050"/>
                </a:solidFill>
                <a:latin typeface="Times New Roman" pitchFamily="18" charset="0"/>
                <a:cs typeface="Times New Roman" pitchFamily="18" charset="0"/>
              </a:rPr>
              <a:t>- «Город»: рисует дома, газон, деревья, дорогу, затем можно добавить машину;</a:t>
            </a:r>
            <a:br>
              <a:rPr lang="ru-RU" sz="2000" b="1" dirty="0" smtClean="0">
                <a:solidFill>
                  <a:srgbClr val="00B050"/>
                </a:solidFill>
                <a:latin typeface="Times New Roman" pitchFamily="18" charset="0"/>
                <a:cs typeface="Times New Roman" pitchFamily="18" charset="0"/>
              </a:rPr>
            </a:br>
            <a:r>
              <a:rPr lang="ru-RU" sz="2000" b="1" dirty="0" smtClean="0">
                <a:solidFill>
                  <a:srgbClr val="00B050"/>
                </a:solidFill>
                <a:latin typeface="Times New Roman" pitchFamily="18" charset="0"/>
                <a:cs typeface="Times New Roman" pitchFamily="18" charset="0"/>
              </a:rPr>
              <a:t>- «Зимний лес»: рисует кусты, сугробы, зайца, затем добавить волшебные снежинки, их можно посчитать, рассказать , где они расположены…</a:t>
            </a:r>
            <a:r>
              <a:rPr lang="ru-RU" sz="1600" dirty="0"/>
              <a:t/>
            </a:r>
            <a:br>
              <a:rPr lang="ru-RU" sz="1600" dirty="0"/>
            </a:br>
            <a:endParaRPr lang="ru-RU" sz="1600" dirty="0"/>
          </a:p>
        </p:txBody>
      </p:sp>
      <p:pic>
        <p:nvPicPr>
          <p:cNvPr id="6146" name="Picture 2" descr="C:\Users\dell\Desktop\реч\IMG_20211217_1604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41605" y="2940523"/>
            <a:ext cx="2517794" cy="335705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ell\Desktop\реч\IMG_20211217_155037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755512" y="3818909"/>
            <a:ext cx="2470376" cy="32938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dell\Desktop\реч\IMG_20211217_1634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793378" y="2624458"/>
            <a:ext cx="2435458" cy="324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789535"/>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1588</TotalTime>
  <Words>76</Words>
  <Application>Microsoft Office PowerPoint</Application>
  <PresentationFormat>Произвольный</PresentationFormat>
  <Paragraphs>17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Муниципальное бюджетное дошкольное  образовательное учреждение «Детский сад №75»   компенсирующего вида</vt:lpstr>
      <vt:lpstr>  Уровень развития речи детей напрямую зависит от сформированности тонких движений пальцев рук. Доказано, что движения пальцев рук стимулируют деятельность центральной нервной системы и ускоряют развитие речи ребенка.  Рисуя, ребенок усваивает  названий форм, цветов, их оттенков, пространственных обозначений; высказывания в процессе наблюдений за предметами и явлениями при обследовании предметов, а также при рассматривании иллюстраций, репродукций с картин художников положительно влияют на расширение словарного запаса и формирование связной речи.  Так, дидактические игры “Что в руке”, “Подбери предмет”, “Найди такой же”, «Найди отличия»  перед рисованием овощей и фруктов помогают научить ребенка различать предметы по форме и по цвету, а с помощью операции сравнения однородных и разных по цвету предметов у ребенка формируется навык согласования прилагательных с существительными разных родов: “У меня огурец – зеленый, овальный. У меня капуста – зеленая, круглая”   Дидактическая игра применяется для закрепления знаний об окружающем и соответствующего словаря, тренировки речевых умений и навыков (построить фразу, изменить слово, составить рассказ и т. д.).  Следует учить ребенка толково, обстоятельно объяснять правила игры товарищам, которые с ними не знакомы; организовывать общие разговоры — воспоминания об играх. Все это хороший путь к развитию речи.  </vt:lpstr>
      <vt:lpstr>  </vt:lpstr>
      <vt:lpstr> Можно использовать прием составления книг по знакомым сказкам и рассказам. Ребёнок и взрослый рисуют  эпизоды из сказки  на отдельном листе. Затем взрослый составляет из детских рисунков сюжеты, а ребенок поочерёдно рассказывает об изображённом эпизоде. Такие занятия способствуют развитию речи, умению грамматически правильно строить предложение. </vt:lpstr>
      <vt:lpstr> Прием «незавершенный рисунок», который незаменим для развития творческих способностей и в рисовании, и в развитии речи. Незаконченные фигурки можно превращать во что угодно: в космический корабль, горы, растения, обитателей планеты, космонавтов и т.д.</vt:lpstr>
      <vt:lpstr>Презентация PowerPoint</vt:lpstr>
      <vt:lpstr>Презентация PowerPoint</vt:lpstr>
      <vt:lpstr>    На прогулке с  ребенком акцентируйте  внимание  на разнообразие форм, строение, цвета деревьев и кустарников. Предложите  сравнивать природу в разную погоду и разное время года, а дома нарисовать увиденное.   Здесь уместен прием– игра “Слово на ладошке”: – “Я ладошку раскрываю, слово твоё принимаю”. С помощью этого приема у ребенка  обогащается описательный словарь. Так, во время прохождения лексической темы “Осень” на занятии по рисованию в старшей  группе перед тем, как рисовать дерево, дети “складывали” на ладошку “красивые слова об осенних листьях”: багряные, золотые, легкие, воздушные, лапчатые, разноцветные, листопадные. Попробуйте такой прием и дома. </vt:lpstr>
      <vt:lpstr> Некоторые дети не умеют ждать, быстро утомляются,  можно использовать прием с наклейками, он позволяет облегчить и ускорить процесс создания сюжетной картинки, поддерживает интерес к рисованию.  Например: - «Магазин»: рисует многочисленные полки, холодильник, за прилавком стоит продавец, затем полки наполняются фруктами, овощами; - «Город»: рисует дома, газон, деревья, дорогу, затем можно добавить машину; - «Зимний лес»: рисует кусты, сугробы, зайца, затем добавить волшебные снежинки, их можно посчитать, рассказать , где они расположены… </vt:lpstr>
      <vt:lpstr>Детям очень нравятся , когда добавляем элементы нетрадиционного  рисования, например: -Рисование при помощи валика(получение звездного неба); - Рисование салюта, при помощи коктейльных трубочек. </vt:lpstr>
      <vt:lpstr>-Кляксография (выдувание из коктейльных трубочек); -рисование разрезными стаканчиками.</vt:lpstr>
      <vt:lpstr>Сочинение сказок (историй) и прорисовывание их на песочном столе или летом в песочнице. Дома можно использовать манную крупу.</vt:lpstr>
      <vt:lpstr>   Занимаясь рисованием дети привыкают словами выражать свои чувства. Когда  видите детский рисунок спросите автора: О чем это рисунок, как он называется, какая ситуация изображена? Куда стремятся герои картины? Это поможет ребенку облечь в слова свои переживания.  Привычка рассказывать историю об эмоциональных ситуациях. Как одно явление и событие привело к другому событию и что испытывали при этом участники — дополнительный способ осознавать и безопасно выражать свои эмоции. Когда ребенок рассказывает историю о важных для него событиях, то они еще раз осмысляются и становятся менее острыми, автор относится к этим явлениям гораздо более спокойно. При рисовании образуются две прекрасные привычки: 1. Безопасно выражать свои эмоции. 2. Рассказывать о событиях, которые вызывали острые эмоции. Истории помогают пережить волнующие события смотря на них со стороны, это помогает осмыслить происшедшее, сделать важные и полезные выводы. </vt:lpstr>
      <vt:lpstr>Работа с эмоциями и чувствами у детей с помощью рисования.  При знакомстве детей различными  эмоциями можно   использовать  упражнение на ассоциации. 1. Вначале с ребенком проводится беседа о какой-то одной эмоции. Например: «Радость»  и просим  ответить на вопрос: «Что для тебя радость?» 2. Затем ребенку необходимо придумать ассоциации. Варианты: • Каким животным может быть твоя  радость • Каким звуком… • Каким цветом… • Каким блюдом… • Каким сказочным персонажем… • Какой погодой… • Каким временем года… • Каким растением… • С каким человеком ассоциируется…  После того как все рисунки нарисованы, проводится обсуждение. • Если рисовали положительное чувство, то эти рисунки можно использовать как ресурсы для повышения настроения.  Например, когда ребенок подавлен, у него плохое настроение, ему предлагают вспомнить, посмотреть на рисунок и решить, что доставляет радость.    </vt:lpstr>
      <vt:lpstr> Одна из важных задач детского сада — подготовка детей к школе. Эта задача решается достаточно концентрированно и полно на занятиях изобразительной деятельности. Во время занятий по изобразительной деятельности дошкольники практически получают конкретные представления о различной объемной форме, величине предметов; учатся понимать слова, обозначающие положение в пространстве: вверху, внизу, сзади, слева, справа. Развитие движений пальцев рук влияют на способность ребёнка к письму.  Многолетняя практика работы Н.С. Жуковой, Е.М. Мастюковой, Т.Б. Филичевой  показала, что для развития мелкой моторики очень полезно штриховать, закрашивать, рисовать карандашами.    Для координации движений  детей компенсирующей группы они предлагали использовать штриховку. Штриховку можно выполнять сплошной, пунктирной или волнистой линией. Но, пожалуй, самое увлекательное занятие — заштриховывать несколько предметов на одном рисунке.     Главным выразительным средством на занятиях, по их мнению, является линия. Она наносится на бумагу различными инструментами: шариковой или гелевой ручкой, цветным или простым карандашом разной твердости, фломастером, специальным угольным стержнем, восковым мелом, пастелью, твердыми материалами, беличьей или колонковой кистью при работе с гуашью, акварелью или тушью на разные поверхности, что даёт тактильное развитие и развивает речевые центры коры головного мозга.  </vt:lpstr>
      <vt:lpstr>Презентация PowerPoint</vt:lpstr>
      <vt:lpstr> Дети очень любят свои рисунки, гордятся ими,  показывая и рассказывая о своих «произведениях искусства». Не выбрасывайте рисунки детей, создайте папку, где он будет хранить свое творчество. Вам будет интересно вместе пересмотреть эти рисунки, через некоторое время.  Изобразительная деятельность – благодатная почва для развития речи детей, ведь человек усваивает 10% - из того, что слышит, 50% - из того, что видит, 90% - из того, что делает. Изодеятельность позволяет развивать творческие возможности ребенка. Дети получают знания, умения, навыки, учатся познавать мир и осознавать себя и свое место в нём.  Изобразительная деятельность выступает как специфическое образное средство познания действительности, поэтому имеет большое значение для умственного развития детей. В свою очередь умственное воспитание ребенка теснейшим образом связано с развитием речи.                                       СПАСИБО ЗА ВНИМАНИЕ!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 художественно-эстетического развития «Радуга» 02 гр.</dc:title>
  <dc:creator>User</dc:creator>
  <cp:lastModifiedBy>dell</cp:lastModifiedBy>
  <cp:revision>72</cp:revision>
  <dcterms:created xsi:type="dcterms:W3CDTF">2021-03-30T06:44:22Z</dcterms:created>
  <dcterms:modified xsi:type="dcterms:W3CDTF">2022-03-11T07:21:37Z</dcterms:modified>
</cp:coreProperties>
</file>