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69" r:id="rId4"/>
    <p:sldId id="262" r:id="rId5"/>
    <p:sldId id="258" r:id="rId6"/>
    <p:sldId id="264" r:id="rId7"/>
    <p:sldId id="263" r:id="rId8"/>
    <p:sldId id="289" r:id="rId9"/>
    <p:sldId id="290" r:id="rId10"/>
    <p:sldId id="288" r:id="rId11"/>
    <p:sldId id="270" r:id="rId12"/>
    <p:sldId id="282" r:id="rId13"/>
    <p:sldId id="284" r:id="rId14"/>
    <p:sldId id="283" r:id="rId15"/>
    <p:sldId id="285" r:id="rId16"/>
    <p:sldId id="286" r:id="rId17"/>
    <p:sldId id="287" r:id="rId18"/>
    <p:sldId id="260" r:id="rId19"/>
    <p:sldId id="291" r:id="rId20"/>
    <p:sldId id="296" r:id="rId21"/>
    <p:sldId id="294" r:id="rId22"/>
    <p:sldId id="295" r:id="rId23"/>
    <p:sldId id="265" r:id="rId24"/>
    <p:sldId id="292" r:id="rId25"/>
    <p:sldId id="293" r:id="rId26"/>
    <p:sldId id="266" r:id="rId27"/>
    <p:sldId id="297" r:id="rId28"/>
    <p:sldId id="298" r:id="rId29"/>
    <p:sldId id="279" r:id="rId30"/>
    <p:sldId id="300" r:id="rId31"/>
    <p:sldId id="302" r:id="rId32"/>
    <p:sldId id="278" r:id="rId33"/>
    <p:sldId id="274" r:id="rId34"/>
    <p:sldId id="303" r:id="rId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5C6C39-7EEE-4F09-BB67-CC87AA8FEBD9}" type="datetimeFigureOut">
              <a:rPr lang="ru-RU" smtClean="0"/>
              <a:pPr/>
              <a:t>20.01.2022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39A817-0A1E-4211-A045-D80A2A7044B3}" type="slidenum">
              <a:rPr lang="ru-RU" smtClean="0"/>
              <a:pPr/>
              <a:t>‹#›</a:t>
            </a:fld>
            <a:endParaRPr lang="ru-RU"/>
          </a:p>
        </p:txBody>
      </p:sp>
    </p:spTree>
    <p:extLst>
      <p:ext uri="{BB962C8B-B14F-4D97-AF65-F5344CB8AC3E}">
        <p14:creationId xmlns="" xmlns:p14="http://schemas.microsoft.com/office/powerpoint/2010/main" val="1586733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039A817-0A1E-4211-A045-D80A2A7044B3}" type="slidenum">
              <a:rPr lang="ru-RU" smtClean="0"/>
              <a:pPr/>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2" name="Рисунок 6" descr="6541d46a5900t.jpg"/>
          <p:cNvPicPr>
            <a:picLocks noChangeAspect="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pic>
        <p:nvPicPr>
          <p:cNvPr id="3" name="Рисунок 7" descr="ecb4031e37cd.gif"/>
          <p:cNvPicPr>
            <a:picLocks noChangeAspect="1"/>
          </p:cNvPicPr>
          <p:nvPr/>
        </p:nvPicPr>
        <p:blipFill>
          <a:blip r:embed="rId3" cstate="print"/>
          <a:srcRect/>
          <a:stretch>
            <a:fillRect/>
          </a:stretch>
        </p:blipFill>
        <p:spPr bwMode="auto">
          <a:xfrm>
            <a:off x="6084888" y="2914650"/>
            <a:ext cx="3314700" cy="3943350"/>
          </a:xfrm>
          <a:prstGeom prst="rect">
            <a:avLst/>
          </a:prstGeom>
          <a:noFill/>
          <a:ln w="9525">
            <a:noFill/>
            <a:miter lim="800000"/>
            <a:headEnd/>
            <a:tailEnd/>
          </a:ln>
        </p:spPr>
      </p:pic>
      <p:pic>
        <p:nvPicPr>
          <p:cNvPr id="4" name="Рисунок 8" descr="0_89604_568ac41e_M.png"/>
          <p:cNvPicPr>
            <a:picLocks noChangeAspect="1"/>
          </p:cNvPicPr>
          <p:nvPr/>
        </p:nvPicPr>
        <p:blipFill>
          <a:blip r:embed="rId4" cstate="print"/>
          <a:srcRect/>
          <a:stretch>
            <a:fillRect/>
          </a:stretch>
        </p:blipFill>
        <p:spPr bwMode="auto">
          <a:xfrm>
            <a:off x="6948488" y="1844675"/>
            <a:ext cx="1300162" cy="1363663"/>
          </a:xfrm>
          <a:prstGeom prst="rect">
            <a:avLst/>
          </a:prstGeom>
          <a:noFill/>
          <a:ln w="9525">
            <a:noFill/>
            <a:miter lim="800000"/>
            <a:headEnd/>
            <a:tailEnd/>
          </a:ln>
        </p:spPr>
      </p:pic>
      <p:sp>
        <p:nvSpPr>
          <p:cNvPr id="5" name="Дата 3"/>
          <p:cNvSpPr>
            <a:spLocks noGrp="1"/>
          </p:cNvSpPr>
          <p:nvPr>
            <p:ph type="dt" sz="half" idx="10"/>
          </p:nvPr>
        </p:nvSpPr>
        <p:spPr/>
        <p:txBody>
          <a:bodyPr/>
          <a:lstStyle>
            <a:lvl1pPr>
              <a:defRPr/>
            </a:lvl1pPr>
          </a:lstStyle>
          <a:p>
            <a:pPr>
              <a:defRPr/>
            </a:pPr>
            <a:fld id="{D0AF72B5-5C36-4454-85A6-B719DCB6E237}" type="datetimeFigureOut">
              <a:rPr lang="ru-RU"/>
              <a:pPr>
                <a:defRPr/>
              </a:pPr>
              <a:t>20.01.2022</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6F3D703-E27A-4115-94E5-8363234B7C42}"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4" name="Рисунок 6" descr="0_a1a93_57fe433b_orig.gif"/>
          <p:cNvPicPr>
            <a:picLocks noChangeAspect="1"/>
          </p:cNvPicPr>
          <p:nvPr/>
        </p:nvPicPr>
        <p:blipFill>
          <a:blip r:embed="rId2" cstate="print"/>
          <a:srcRect/>
          <a:stretch>
            <a:fillRect/>
          </a:stretch>
        </p:blipFill>
        <p:spPr bwMode="auto">
          <a:xfrm>
            <a:off x="7380288" y="2636838"/>
            <a:ext cx="2309812" cy="2309812"/>
          </a:xfrm>
          <a:prstGeom prst="rect">
            <a:avLst/>
          </a:prstGeom>
          <a:noFill/>
          <a:ln w="9525">
            <a:noFill/>
            <a:miter lim="800000"/>
            <a:headEnd/>
            <a:tailEnd/>
          </a:ln>
        </p:spPr>
      </p:pic>
      <p:pic>
        <p:nvPicPr>
          <p:cNvPr id="5" name="Рисунок 7" descr="4db66d823c0a.gif"/>
          <p:cNvPicPr>
            <a:picLocks noChangeAspect="1"/>
          </p:cNvPicPr>
          <p:nvPr/>
        </p:nvPicPr>
        <p:blipFill>
          <a:blip r:embed="rId3" cstate="print"/>
          <a:srcRect/>
          <a:stretch>
            <a:fillRect/>
          </a:stretch>
        </p:blipFill>
        <p:spPr bwMode="auto">
          <a:xfrm>
            <a:off x="5992813" y="4219575"/>
            <a:ext cx="3151187" cy="2638425"/>
          </a:xfrm>
          <a:prstGeom prst="rect">
            <a:avLst/>
          </a:prstGeom>
          <a:noFill/>
          <a:ln w="9525">
            <a:noFill/>
            <a:miter lim="800000"/>
            <a:headEnd/>
            <a:tailEnd/>
          </a:ln>
        </p:spPr>
      </p:pic>
      <p:grpSp>
        <p:nvGrpSpPr>
          <p:cNvPr id="6" name="Группа 9"/>
          <p:cNvGrpSpPr>
            <a:grpSpLocks/>
          </p:cNvGrpSpPr>
          <p:nvPr/>
        </p:nvGrpSpPr>
        <p:grpSpPr bwMode="auto">
          <a:xfrm>
            <a:off x="1835150" y="5661025"/>
            <a:ext cx="7308850" cy="1196975"/>
            <a:chOff x="0" y="4793739"/>
            <a:chExt cx="9144000" cy="2064261"/>
          </a:xfrm>
        </p:grpSpPr>
        <p:pic>
          <p:nvPicPr>
            <p:cNvPr id="7" name="Рисунок 9"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8" name="Рисунок 10"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grpSp>
        <p:nvGrpSpPr>
          <p:cNvPr id="9" name="Группа 14"/>
          <p:cNvGrpSpPr>
            <a:grpSpLocks/>
          </p:cNvGrpSpPr>
          <p:nvPr/>
        </p:nvGrpSpPr>
        <p:grpSpPr bwMode="auto">
          <a:xfrm>
            <a:off x="0" y="5661025"/>
            <a:ext cx="7308850" cy="1196975"/>
            <a:chOff x="0" y="4793739"/>
            <a:chExt cx="9144000" cy="2064261"/>
          </a:xfrm>
        </p:grpSpPr>
        <p:pic>
          <p:nvPicPr>
            <p:cNvPr id="10" name="Рисунок 12"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11" name="Рисунок 13"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pic>
        <p:nvPicPr>
          <p:cNvPr id="12" name="Рисунок 14" descr="Рисунок1.gif"/>
          <p:cNvPicPr>
            <a:picLocks noChangeAspect="1"/>
          </p:cNvPicPr>
          <p:nvPr/>
        </p:nvPicPr>
        <p:blipFill>
          <a:blip r:embed="rId6" cstate="print"/>
          <a:srcRect/>
          <a:stretch>
            <a:fillRect/>
          </a:stretch>
        </p:blipFill>
        <p:spPr bwMode="auto">
          <a:xfrm>
            <a:off x="0" y="4652963"/>
            <a:ext cx="1476375" cy="1928812"/>
          </a:xfrm>
          <a:prstGeom prst="rect">
            <a:avLst/>
          </a:prstGeom>
          <a:noFill/>
          <a:ln w="9525">
            <a:noFill/>
            <a:miter lim="800000"/>
            <a:headEnd/>
            <a:tailEnd/>
          </a:ln>
        </p:spPr>
      </p:pic>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a:xfrm>
            <a:off x="467544" y="1556792"/>
            <a:ext cx="8229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13" name="Дата 3"/>
          <p:cNvSpPr>
            <a:spLocks noGrp="1"/>
          </p:cNvSpPr>
          <p:nvPr>
            <p:ph type="dt" sz="half" idx="10"/>
          </p:nvPr>
        </p:nvSpPr>
        <p:spPr/>
        <p:txBody>
          <a:bodyPr/>
          <a:lstStyle>
            <a:lvl1pPr>
              <a:defRPr/>
            </a:lvl1pPr>
          </a:lstStyle>
          <a:p>
            <a:pPr>
              <a:defRPr/>
            </a:pPr>
            <a:fld id="{64B502D4-E36A-431A-BB6F-D48C9CBC8F3D}" type="datetimeFigureOut">
              <a:rPr lang="ru-RU"/>
              <a:pPr>
                <a:defRPr/>
              </a:pPr>
              <a:t>20.01.2022</a:t>
            </a:fld>
            <a:endParaRPr lang="ru-RU"/>
          </a:p>
        </p:txBody>
      </p:sp>
      <p:sp>
        <p:nvSpPr>
          <p:cNvPr id="14" name="Нижний колонтитул 4"/>
          <p:cNvSpPr>
            <a:spLocks noGrp="1"/>
          </p:cNvSpPr>
          <p:nvPr>
            <p:ph type="ftr" sz="quarter" idx="11"/>
          </p:nvPr>
        </p:nvSpPr>
        <p:spPr/>
        <p:txBody>
          <a:bodyPr/>
          <a:lstStyle>
            <a:lvl1pPr>
              <a:defRPr/>
            </a:lvl1pPr>
          </a:lstStyle>
          <a:p>
            <a:pPr>
              <a:defRPr/>
            </a:pPr>
            <a:endParaRPr lang="ru-RU"/>
          </a:p>
        </p:txBody>
      </p:sp>
      <p:sp>
        <p:nvSpPr>
          <p:cNvPr id="15" name="Номер слайда 5"/>
          <p:cNvSpPr>
            <a:spLocks noGrp="1"/>
          </p:cNvSpPr>
          <p:nvPr>
            <p:ph type="sldNum" sz="quarter" idx="12"/>
          </p:nvPr>
        </p:nvSpPr>
        <p:spPr/>
        <p:txBody>
          <a:bodyPr/>
          <a:lstStyle>
            <a:lvl1pPr>
              <a:defRPr/>
            </a:lvl1pPr>
          </a:lstStyle>
          <a:p>
            <a:pPr>
              <a:defRPr/>
            </a:pPr>
            <a:fld id="{87DE8039-6719-4026-B0E4-A5433EAB8510}"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3" name="Рисунок 6" descr="baby30.gif"/>
          <p:cNvPicPr>
            <a:picLocks noChangeAspect="1"/>
          </p:cNvPicPr>
          <p:nvPr/>
        </p:nvPicPr>
        <p:blipFill>
          <a:blip r:embed="rId2" cstate="print"/>
          <a:srcRect/>
          <a:stretch>
            <a:fillRect/>
          </a:stretch>
        </p:blipFill>
        <p:spPr bwMode="auto">
          <a:xfrm>
            <a:off x="0" y="4221163"/>
            <a:ext cx="2646363" cy="2830512"/>
          </a:xfrm>
          <a:prstGeom prst="rect">
            <a:avLst/>
          </a:prstGeom>
          <a:noFill/>
          <a:ln w="9525">
            <a:noFill/>
            <a:miter lim="800000"/>
            <a:headEnd/>
            <a:tailEnd/>
          </a:ln>
        </p:spPr>
      </p:pic>
      <p:pic>
        <p:nvPicPr>
          <p:cNvPr id="4" name="Рисунок 7" descr="551f743ee188.gif"/>
          <p:cNvPicPr>
            <a:picLocks noChangeAspect="1"/>
          </p:cNvPicPr>
          <p:nvPr/>
        </p:nvPicPr>
        <p:blipFill>
          <a:blip r:embed="rId3" cstate="print"/>
          <a:srcRect/>
          <a:stretch>
            <a:fillRect/>
          </a:stretch>
        </p:blipFill>
        <p:spPr bwMode="auto">
          <a:xfrm>
            <a:off x="6178550" y="4221163"/>
            <a:ext cx="2965450" cy="2117725"/>
          </a:xfrm>
          <a:prstGeom prst="rect">
            <a:avLst/>
          </a:prstGeom>
          <a:noFill/>
          <a:ln w="9525">
            <a:noFill/>
            <a:miter lim="800000"/>
            <a:headEnd/>
            <a:tailEnd/>
          </a:ln>
        </p:spPr>
      </p:pic>
      <p:grpSp>
        <p:nvGrpSpPr>
          <p:cNvPr id="5" name="Группа 9"/>
          <p:cNvGrpSpPr>
            <a:grpSpLocks/>
          </p:cNvGrpSpPr>
          <p:nvPr/>
        </p:nvGrpSpPr>
        <p:grpSpPr bwMode="auto">
          <a:xfrm>
            <a:off x="1258888" y="6092825"/>
            <a:ext cx="7885112" cy="765175"/>
            <a:chOff x="1" y="5770398"/>
            <a:chExt cx="9143999" cy="1087602"/>
          </a:xfrm>
        </p:grpSpPr>
        <p:pic>
          <p:nvPicPr>
            <p:cNvPr id="6" name="Рисунок 9" descr="8bc5751b36aa55b03faa72cd4305b5eb_1329683174.png"/>
            <p:cNvPicPr>
              <a:picLocks noChangeAspect="1"/>
            </p:cNvPicPr>
            <p:nvPr/>
          </p:nvPicPr>
          <p:blipFill>
            <a:blip r:embed="rId4" cstate="print"/>
            <a:srcRect/>
            <a:stretch>
              <a:fillRect/>
            </a:stretch>
          </p:blipFill>
          <p:spPr bwMode="auto">
            <a:xfrm>
              <a:off x="1" y="5770398"/>
              <a:ext cx="3851920" cy="1087601"/>
            </a:xfrm>
            <a:prstGeom prst="rect">
              <a:avLst/>
            </a:prstGeom>
            <a:noFill/>
            <a:ln w="9525">
              <a:noFill/>
              <a:miter lim="800000"/>
              <a:headEnd/>
              <a:tailEnd/>
            </a:ln>
          </p:spPr>
        </p:pic>
        <p:pic>
          <p:nvPicPr>
            <p:cNvPr id="7" name="Рисунок 10" descr="8bc5751b36aa55b03faa72cd4305b5eb_1329683174.png"/>
            <p:cNvPicPr>
              <a:picLocks noChangeAspect="1"/>
            </p:cNvPicPr>
            <p:nvPr/>
          </p:nvPicPr>
          <p:blipFill>
            <a:blip r:embed="rId4" cstate="print"/>
            <a:srcRect/>
            <a:stretch>
              <a:fillRect/>
            </a:stretch>
          </p:blipFill>
          <p:spPr bwMode="auto">
            <a:xfrm>
              <a:off x="3779912" y="5770399"/>
              <a:ext cx="3851920" cy="1087601"/>
            </a:xfrm>
            <a:prstGeom prst="rect">
              <a:avLst/>
            </a:prstGeom>
            <a:noFill/>
            <a:ln w="9525">
              <a:noFill/>
              <a:miter lim="800000"/>
              <a:headEnd/>
              <a:tailEnd/>
            </a:ln>
          </p:spPr>
        </p:pic>
        <p:pic>
          <p:nvPicPr>
            <p:cNvPr id="8" name="Рисунок 11" descr="8bc5751b36aa55b03faa72cd4305b5eb_1329683174.png"/>
            <p:cNvPicPr>
              <a:picLocks noChangeAspect="1"/>
            </p:cNvPicPr>
            <p:nvPr/>
          </p:nvPicPr>
          <p:blipFill>
            <a:blip r:embed="rId4" cstate="print"/>
            <a:srcRect/>
            <a:stretch>
              <a:fillRect/>
            </a:stretch>
          </p:blipFill>
          <p:spPr bwMode="auto">
            <a:xfrm>
              <a:off x="5292080" y="5770399"/>
              <a:ext cx="3851920" cy="1087601"/>
            </a:xfrm>
            <a:prstGeom prst="rect">
              <a:avLst/>
            </a:prstGeom>
            <a:noFill/>
            <a:ln w="9525">
              <a:noFill/>
              <a:miter lim="800000"/>
              <a:headEnd/>
              <a:tailEnd/>
            </a:ln>
          </p:spPr>
        </p:pic>
      </p:grpSp>
      <p:grpSp>
        <p:nvGrpSpPr>
          <p:cNvPr id="9" name="Группа 12"/>
          <p:cNvGrpSpPr>
            <a:grpSpLocks/>
          </p:cNvGrpSpPr>
          <p:nvPr/>
        </p:nvGrpSpPr>
        <p:grpSpPr bwMode="auto">
          <a:xfrm>
            <a:off x="0" y="6092825"/>
            <a:ext cx="7885113" cy="765175"/>
            <a:chOff x="1" y="5770398"/>
            <a:chExt cx="9143999" cy="1087602"/>
          </a:xfrm>
        </p:grpSpPr>
        <p:pic>
          <p:nvPicPr>
            <p:cNvPr id="10" name="Рисунок 13" descr="8bc5751b36aa55b03faa72cd4305b5eb_1329683174.png"/>
            <p:cNvPicPr>
              <a:picLocks noChangeAspect="1"/>
            </p:cNvPicPr>
            <p:nvPr/>
          </p:nvPicPr>
          <p:blipFill>
            <a:blip r:embed="rId4" cstate="print"/>
            <a:srcRect/>
            <a:stretch>
              <a:fillRect/>
            </a:stretch>
          </p:blipFill>
          <p:spPr bwMode="auto">
            <a:xfrm>
              <a:off x="1" y="5770398"/>
              <a:ext cx="3851920" cy="1087601"/>
            </a:xfrm>
            <a:prstGeom prst="rect">
              <a:avLst/>
            </a:prstGeom>
            <a:noFill/>
            <a:ln w="9525">
              <a:noFill/>
              <a:miter lim="800000"/>
              <a:headEnd/>
              <a:tailEnd/>
            </a:ln>
          </p:spPr>
        </p:pic>
        <p:pic>
          <p:nvPicPr>
            <p:cNvPr id="11" name="Рисунок 14" descr="8bc5751b36aa55b03faa72cd4305b5eb_1329683174.png"/>
            <p:cNvPicPr>
              <a:picLocks noChangeAspect="1"/>
            </p:cNvPicPr>
            <p:nvPr/>
          </p:nvPicPr>
          <p:blipFill>
            <a:blip r:embed="rId4" cstate="print"/>
            <a:srcRect/>
            <a:stretch>
              <a:fillRect/>
            </a:stretch>
          </p:blipFill>
          <p:spPr bwMode="auto">
            <a:xfrm>
              <a:off x="3779912" y="5770399"/>
              <a:ext cx="3851920" cy="1087601"/>
            </a:xfrm>
            <a:prstGeom prst="rect">
              <a:avLst/>
            </a:prstGeom>
            <a:noFill/>
            <a:ln w="9525">
              <a:noFill/>
              <a:miter lim="800000"/>
              <a:headEnd/>
              <a:tailEnd/>
            </a:ln>
          </p:spPr>
        </p:pic>
        <p:pic>
          <p:nvPicPr>
            <p:cNvPr id="12" name="Рисунок 15" descr="8bc5751b36aa55b03faa72cd4305b5eb_1329683174.png"/>
            <p:cNvPicPr>
              <a:picLocks noChangeAspect="1"/>
            </p:cNvPicPr>
            <p:nvPr/>
          </p:nvPicPr>
          <p:blipFill>
            <a:blip r:embed="rId4" cstate="print"/>
            <a:srcRect/>
            <a:stretch>
              <a:fillRect/>
            </a:stretch>
          </p:blipFill>
          <p:spPr bwMode="auto">
            <a:xfrm>
              <a:off x="5292080" y="5770399"/>
              <a:ext cx="3851920" cy="1087601"/>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13" name="Дата 2"/>
          <p:cNvSpPr>
            <a:spLocks noGrp="1"/>
          </p:cNvSpPr>
          <p:nvPr>
            <p:ph type="dt" sz="half" idx="10"/>
          </p:nvPr>
        </p:nvSpPr>
        <p:spPr/>
        <p:txBody>
          <a:bodyPr/>
          <a:lstStyle>
            <a:lvl1pPr>
              <a:defRPr/>
            </a:lvl1pPr>
          </a:lstStyle>
          <a:p>
            <a:pPr>
              <a:defRPr/>
            </a:pPr>
            <a:fld id="{5FBF60E4-AF2B-4845-8A4B-670F6818463E}" type="datetimeFigureOut">
              <a:rPr lang="ru-RU"/>
              <a:pPr>
                <a:defRPr/>
              </a:pPr>
              <a:t>20.01.2022</a:t>
            </a:fld>
            <a:endParaRPr lang="ru-RU"/>
          </a:p>
        </p:txBody>
      </p:sp>
      <p:sp>
        <p:nvSpPr>
          <p:cNvPr id="14" name="Нижний колонтитул 3"/>
          <p:cNvSpPr>
            <a:spLocks noGrp="1"/>
          </p:cNvSpPr>
          <p:nvPr>
            <p:ph type="ftr" sz="quarter" idx="11"/>
          </p:nvPr>
        </p:nvSpPr>
        <p:spPr/>
        <p:txBody>
          <a:bodyPr/>
          <a:lstStyle>
            <a:lvl1pPr>
              <a:defRPr/>
            </a:lvl1pPr>
          </a:lstStyle>
          <a:p>
            <a:pPr>
              <a:defRPr/>
            </a:pPr>
            <a:endParaRPr lang="ru-RU"/>
          </a:p>
        </p:txBody>
      </p:sp>
      <p:sp>
        <p:nvSpPr>
          <p:cNvPr id="15" name="Номер слайда 4"/>
          <p:cNvSpPr>
            <a:spLocks noGrp="1"/>
          </p:cNvSpPr>
          <p:nvPr>
            <p:ph type="sldNum" sz="quarter" idx="12"/>
          </p:nvPr>
        </p:nvSpPr>
        <p:spPr/>
        <p:txBody>
          <a:bodyPr/>
          <a:lstStyle>
            <a:lvl1pPr>
              <a:defRPr/>
            </a:lvl1pPr>
          </a:lstStyle>
          <a:p>
            <a:pPr>
              <a:defRPr/>
            </a:pPr>
            <a:fld id="{AB7C6AEA-19BF-41C5-B5E9-1A25B0FCA191}"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2" name="Рисунок 6" descr="b9c0b6dd666b.gif"/>
          <p:cNvPicPr>
            <a:picLocks noChangeAspect="1"/>
          </p:cNvPicPr>
          <p:nvPr/>
        </p:nvPicPr>
        <p:blipFill>
          <a:blip r:embed="rId2" cstate="print"/>
          <a:srcRect/>
          <a:stretch>
            <a:fillRect/>
          </a:stretch>
        </p:blipFill>
        <p:spPr bwMode="auto">
          <a:xfrm>
            <a:off x="-25400" y="4005263"/>
            <a:ext cx="2125663" cy="2554287"/>
          </a:xfrm>
          <a:prstGeom prst="rect">
            <a:avLst/>
          </a:prstGeom>
          <a:noFill/>
          <a:ln w="9525">
            <a:noFill/>
            <a:miter lim="800000"/>
            <a:headEnd/>
            <a:tailEnd/>
          </a:ln>
        </p:spPr>
      </p:pic>
      <p:grpSp>
        <p:nvGrpSpPr>
          <p:cNvPr id="3" name="Группа 9"/>
          <p:cNvGrpSpPr>
            <a:grpSpLocks/>
          </p:cNvGrpSpPr>
          <p:nvPr/>
        </p:nvGrpSpPr>
        <p:grpSpPr bwMode="auto">
          <a:xfrm>
            <a:off x="0" y="5778500"/>
            <a:ext cx="9144000" cy="1079500"/>
            <a:chOff x="0" y="5777880"/>
            <a:chExt cx="9144000" cy="1080120"/>
          </a:xfrm>
        </p:grpSpPr>
        <p:pic>
          <p:nvPicPr>
            <p:cNvPr id="4" name="Рисунок 8" descr="0_a01d9_415b13cb_M.png"/>
            <p:cNvPicPr>
              <a:picLocks noChangeAspect="1"/>
            </p:cNvPicPr>
            <p:nvPr/>
          </p:nvPicPr>
          <p:blipFill>
            <a:blip r:embed="rId3" cstate="print"/>
            <a:srcRect/>
            <a:stretch>
              <a:fillRect/>
            </a:stretch>
          </p:blipFill>
          <p:spPr bwMode="auto">
            <a:xfrm>
              <a:off x="4823511" y="5777880"/>
              <a:ext cx="4320489" cy="1080120"/>
            </a:xfrm>
            <a:prstGeom prst="rect">
              <a:avLst/>
            </a:prstGeom>
            <a:noFill/>
            <a:ln w="9525">
              <a:noFill/>
              <a:miter lim="800000"/>
              <a:headEnd/>
              <a:tailEnd/>
            </a:ln>
          </p:spPr>
        </p:pic>
        <p:pic>
          <p:nvPicPr>
            <p:cNvPr id="5" name="Рисунок 9" descr="0_a01d9_415b13cb_M.png"/>
            <p:cNvPicPr>
              <a:picLocks noChangeAspect="1"/>
            </p:cNvPicPr>
            <p:nvPr/>
          </p:nvPicPr>
          <p:blipFill>
            <a:blip r:embed="rId3" cstate="print"/>
            <a:srcRect/>
            <a:stretch>
              <a:fillRect/>
            </a:stretch>
          </p:blipFill>
          <p:spPr bwMode="auto">
            <a:xfrm>
              <a:off x="1187624" y="5777880"/>
              <a:ext cx="4320489" cy="1080120"/>
            </a:xfrm>
            <a:prstGeom prst="rect">
              <a:avLst/>
            </a:prstGeom>
            <a:noFill/>
            <a:ln w="9525">
              <a:noFill/>
              <a:miter lim="800000"/>
              <a:headEnd/>
              <a:tailEnd/>
            </a:ln>
          </p:spPr>
        </p:pic>
        <p:pic>
          <p:nvPicPr>
            <p:cNvPr id="6" name="Рисунок 10" descr="0_a01d9_415b13cb_M.png"/>
            <p:cNvPicPr>
              <a:picLocks noChangeAspect="1"/>
            </p:cNvPicPr>
            <p:nvPr/>
          </p:nvPicPr>
          <p:blipFill>
            <a:blip r:embed="rId3" cstate="print"/>
            <a:srcRect/>
            <a:stretch>
              <a:fillRect/>
            </a:stretch>
          </p:blipFill>
          <p:spPr bwMode="auto">
            <a:xfrm>
              <a:off x="0" y="5777880"/>
              <a:ext cx="4320489" cy="1080120"/>
            </a:xfrm>
            <a:prstGeom prst="rect">
              <a:avLst/>
            </a:prstGeom>
            <a:noFill/>
            <a:ln w="9525">
              <a:noFill/>
              <a:miter lim="800000"/>
              <a:headEnd/>
              <a:tailEnd/>
            </a:ln>
          </p:spPr>
        </p:pic>
      </p:grpSp>
      <p:pic>
        <p:nvPicPr>
          <p:cNvPr id="7" name="Рисунок 11" descr="386da46faaeb.gif"/>
          <p:cNvPicPr>
            <a:picLocks noChangeAspect="1"/>
          </p:cNvPicPr>
          <p:nvPr/>
        </p:nvPicPr>
        <p:blipFill>
          <a:blip r:embed="rId4" cstate="print"/>
          <a:srcRect/>
          <a:stretch>
            <a:fillRect/>
          </a:stretch>
        </p:blipFill>
        <p:spPr bwMode="auto">
          <a:xfrm>
            <a:off x="6691313" y="3619500"/>
            <a:ext cx="2555875" cy="3057525"/>
          </a:xfrm>
          <a:prstGeom prst="rect">
            <a:avLst/>
          </a:prstGeom>
          <a:noFill/>
          <a:ln w="9525">
            <a:noFill/>
            <a:miter lim="800000"/>
            <a:headEnd/>
            <a:tailEnd/>
          </a:ln>
        </p:spPr>
      </p:pic>
      <p:sp>
        <p:nvSpPr>
          <p:cNvPr id="8" name="Дата 1"/>
          <p:cNvSpPr>
            <a:spLocks noGrp="1"/>
          </p:cNvSpPr>
          <p:nvPr>
            <p:ph type="dt" sz="half" idx="10"/>
          </p:nvPr>
        </p:nvSpPr>
        <p:spPr/>
        <p:txBody>
          <a:bodyPr/>
          <a:lstStyle>
            <a:lvl1pPr>
              <a:defRPr/>
            </a:lvl1pPr>
          </a:lstStyle>
          <a:p>
            <a:pPr>
              <a:defRPr/>
            </a:pPr>
            <a:fld id="{3707315C-0285-4F6B-B3C3-B626B353F398}" type="datetimeFigureOut">
              <a:rPr lang="ru-RU"/>
              <a:pPr>
                <a:defRPr/>
              </a:pPr>
              <a:t>20.01.2022</a:t>
            </a:fld>
            <a:endParaRPr lang="ru-RU"/>
          </a:p>
        </p:txBody>
      </p:sp>
      <p:sp>
        <p:nvSpPr>
          <p:cNvPr id="9" name="Нижний колонтитул 2"/>
          <p:cNvSpPr>
            <a:spLocks noGrp="1"/>
          </p:cNvSpPr>
          <p:nvPr>
            <p:ph type="ftr" sz="quarter" idx="11"/>
          </p:nvPr>
        </p:nvSpPr>
        <p:spPr/>
        <p:txBody>
          <a:bodyPr/>
          <a:lstStyle>
            <a:lvl1pPr>
              <a:defRPr/>
            </a:lvl1pPr>
          </a:lstStyle>
          <a:p>
            <a:pPr>
              <a:defRPr/>
            </a:pPr>
            <a:endParaRPr lang="ru-RU"/>
          </a:p>
        </p:txBody>
      </p:sp>
      <p:sp>
        <p:nvSpPr>
          <p:cNvPr id="10" name="Номер слайда 3"/>
          <p:cNvSpPr>
            <a:spLocks noGrp="1"/>
          </p:cNvSpPr>
          <p:nvPr>
            <p:ph type="sldNum" sz="quarter" idx="12"/>
          </p:nvPr>
        </p:nvSpPr>
        <p:spPr/>
        <p:txBody>
          <a:bodyPr/>
          <a:lstStyle>
            <a:lvl1pPr>
              <a:defRPr/>
            </a:lvl1pPr>
          </a:lstStyle>
          <a:p>
            <a:pPr>
              <a:defRPr/>
            </a:pPr>
            <a:fld id="{E36BB2D4-9398-4CAD-8D5B-AF69CD135AE8}"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3" name="Рисунок 6" descr="42373f9d2983.gif"/>
          <p:cNvPicPr>
            <a:picLocks noChangeAspect="1"/>
          </p:cNvPicPr>
          <p:nvPr/>
        </p:nvPicPr>
        <p:blipFill>
          <a:blip r:embed="rId2" cstate="print"/>
          <a:srcRect/>
          <a:stretch>
            <a:fillRect/>
          </a:stretch>
        </p:blipFill>
        <p:spPr bwMode="auto">
          <a:xfrm>
            <a:off x="6300788" y="3860800"/>
            <a:ext cx="2987675" cy="2806700"/>
          </a:xfrm>
          <a:prstGeom prst="rect">
            <a:avLst/>
          </a:prstGeom>
          <a:noFill/>
          <a:ln w="9525">
            <a:noFill/>
            <a:miter lim="800000"/>
            <a:headEnd/>
            <a:tailEnd/>
          </a:ln>
        </p:spPr>
      </p:pic>
      <p:pic>
        <p:nvPicPr>
          <p:cNvPr id="4" name="Рисунок 7" descr="ec75d3390f56.gif"/>
          <p:cNvPicPr>
            <a:picLocks noChangeAspect="1"/>
          </p:cNvPicPr>
          <p:nvPr/>
        </p:nvPicPr>
        <p:blipFill>
          <a:blip r:embed="rId3" cstate="print"/>
          <a:srcRect/>
          <a:stretch>
            <a:fillRect/>
          </a:stretch>
        </p:blipFill>
        <p:spPr bwMode="auto">
          <a:xfrm>
            <a:off x="0" y="4383088"/>
            <a:ext cx="2166938" cy="2565400"/>
          </a:xfrm>
          <a:prstGeom prst="rect">
            <a:avLst/>
          </a:prstGeom>
          <a:noFill/>
          <a:ln w="9525">
            <a:noFill/>
            <a:miter lim="800000"/>
            <a:headEnd/>
            <a:tailEnd/>
          </a:ln>
        </p:spPr>
      </p:pic>
      <p:grpSp>
        <p:nvGrpSpPr>
          <p:cNvPr id="5" name="Группа 8"/>
          <p:cNvGrpSpPr>
            <a:grpSpLocks/>
          </p:cNvGrpSpPr>
          <p:nvPr/>
        </p:nvGrpSpPr>
        <p:grpSpPr bwMode="auto">
          <a:xfrm>
            <a:off x="1835150" y="5876925"/>
            <a:ext cx="7308850" cy="981075"/>
            <a:chOff x="0" y="4793739"/>
            <a:chExt cx="9144000" cy="2064261"/>
          </a:xfrm>
        </p:grpSpPr>
        <p:pic>
          <p:nvPicPr>
            <p:cNvPr id="6" name="Рисунок 9"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7" name="Рисунок 10"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grpSp>
        <p:nvGrpSpPr>
          <p:cNvPr id="8" name="Группа 11"/>
          <p:cNvGrpSpPr>
            <a:grpSpLocks/>
          </p:cNvGrpSpPr>
          <p:nvPr/>
        </p:nvGrpSpPr>
        <p:grpSpPr bwMode="auto">
          <a:xfrm>
            <a:off x="0" y="5876925"/>
            <a:ext cx="7308850" cy="981075"/>
            <a:chOff x="0" y="4793739"/>
            <a:chExt cx="9144000" cy="2064261"/>
          </a:xfrm>
        </p:grpSpPr>
        <p:pic>
          <p:nvPicPr>
            <p:cNvPr id="9" name="Рисунок 12" descr="0_fe7f9_3e19977b_orig.png"/>
            <p:cNvPicPr>
              <a:picLocks noChangeAspect="1"/>
            </p:cNvPicPr>
            <p:nvPr/>
          </p:nvPicPr>
          <p:blipFill>
            <a:blip r:embed="rId4" cstate="print"/>
            <a:srcRect/>
            <a:stretch>
              <a:fillRect/>
            </a:stretch>
          </p:blipFill>
          <p:spPr bwMode="auto">
            <a:xfrm>
              <a:off x="0" y="4793739"/>
              <a:ext cx="5688632" cy="2064261"/>
            </a:xfrm>
            <a:prstGeom prst="rect">
              <a:avLst/>
            </a:prstGeom>
            <a:noFill/>
            <a:ln w="9525">
              <a:noFill/>
              <a:miter lim="800000"/>
              <a:headEnd/>
              <a:tailEnd/>
            </a:ln>
          </p:spPr>
        </p:pic>
        <p:pic>
          <p:nvPicPr>
            <p:cNvPr id="10" name="Рисунок 13" descr="0_fe7f9_3e19977b_orig.png"/>
            <p:cNvPicPr>
              <a:picLocks noChangeAspect="1"/>
            </p:cNvPicPr>
            <p:nvPr/>
          </p:nvPicPr>
          <p:blipFill>
            <a:blip r:embed="rId5" cstate="print"/>
            <a:srcRect/>
            <a:stretch>
              <a:fillRect/>
            </a:stretch>
          </p:blipFill>
          <p:spPr bwMode="auto">
            <a:xfrm flipH="1">
              <a:off x="5076056" y="4793739"/>
              <a:ext cx="4067944" cy="2064261"/>
            </a:xfrm>
            <a:prstGeom prst="rect">
              <a:avLst/>
            </a:prstGeom>
            <a:noFill/>
            <a:ln w="9525">
              <a:noFill/>
              <a:miter lim="800000"/>
              <a:headEnd/>
              <a:tailEnd/>
            </a:ln>
          </p:spPr>
        </p:pic>
      </p:grpSp>
      <p:sp>
        <p:nvSpPr>
          <p:cNvPr id="2" name="Заголовок 1"/>
          <p:cNvSpPr>
            <a:spLocks noGrp="1"/>
          </p:cNvSpPr>
          <p:nvPr>
            <p:ph type="title"/>
          </p:nvPr>
        </p:nvSpPr>
        <p:spPr/>
        <p:txBody>
          <a:bodyPr/>
          <a:lstStyle/>
          <a:p>
            <a:r>
              <a:rPr lang="ru-RU" smtClean="0"/>
              <a:t>Образец заголовка</a:t>
            </a:r>
            <a:endParaRPr lang="ru-RU"/>
          </a:p>
        </p:txBody>
      </p:sp>
      <p:sp>
        <p:nvSpPr>
          <p:cNvPr id="11" name="Дата 2"/>
          <p:cNvSpPr>
            <a:spLocks noGrp="1"/>
          </p:cNvSpPr>
          <p:nvPr>
            <p:ph type="dt" sz="half" idx="10"/>
          </p:nvPr>
        </p:nvSpPr>
        <p:spPr/>
        <p:txBody>
          <a:bodyPr/>
          <a:lstStyle>
            <a:lvl1pPr>
              <a:defRPr/>
            </a:lvl1pPr>
          </a:lstStyle>
          <a:p>
            <a:pPr>
              <a:defRPr/>
            </a:pPr>
            <a:fld id="{E2AF07E2-C52D-4E2E-AFD1-9E3B4A96E9CE}" type="datetimeFigureOut">
              <a:rPr lang="ru-RU"/>
              <a:pPr>
                <a:defRPr/>
              </a:pPr>
              <a:t>20.01.2022</a:t>
            </a:fld>
            <a:endParaRPr lang="ru-RU"/>
          </a:p>
        </p:txBody>
      </p:sp>
      <p:sp>
        <p:nvSpPr>
          <p:cNvPr id="12" name="Нижний колонтитул 3"/>
          <p:cNvSpPr>
            <a:spLocks noGrp="1"/>
          </p:cNvSpPr>
          <p:nvPr>
            <p:ph type="ftr" sz="quarter" idx="11"/>
          </p:nvPr>
        </p:nvSpPr>
        <p:spPr/>
        <p:txBody>
          <a:bodyPr/>
          <a:lstStyle>
            <a:lvl1pPr>
              <a:defRPr/>
            </a:lvl1pPr>
          </a:lstStyle>
          <a:p>
            <a:pPr>
              <a:defRPr/>
            </a:pPr>
            <a:endParaRPr lang="ru-RU"/>
          </a:p>
        </p:txBody>
      </p:sp>
      <p:sp>
        <p:nvSpPr>
          <p:cNvPr id="13" name="Номер слайда 4"/>
          <p:cNvSpPr>
            <a:spLocks noGrp="1"/>
          </p:cNvSpPr>
          <p:nvPr>
            <p:ph type="sldNum" sz="quarter" idx="12"/>
          </p:nvPr>
        </p:nvSpPr>
        <p:spPr/>
        <p:txBody>
          <a:bodyPr/>
          <a:lstStyle>
            <a:lvl1pPr>
              <a:defRPr/>
            </a:lvl1pPr>
          </a:lstStyle>
          <a:p>
            <a:pPr>
              <a:defRPr/>
            </a:pPr>
            <a:fld id="{361DC78C-5195-4D1F-985C-0D9C6391DDB6}"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381473A-7CB8-4AD3-A0D0-C54C6C710754}" type="datetimeFigureOut">
              <a:rPr lang="ru-RU"/>
              <a:pPr>
                <a:defRPr/>
              </a:pPr>
              <a:t>20.01.2022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5EE7BD7-4260-4B19-BD3C-24284EE14CA7}"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47664" y="285729"/>
            <a:ext cx="5328592" cy="6063198"/>
          </a:xfrm>
          <a:prstGeom prst="rect">
            <a:avLst/>
          </a:prstGeom>
          <a:noFill/>
        </p:spPr>
        <p:txBody>
          <a:bodyPr wrap="square">
            <a:spAutoFit/>
          </a:bodyPr>
          <a:lstStyle/>
          <a:p>
            <a:pPr algn="ctr" fontAlgn="auto">
              <a:spcBef>
                <a:spcPts val="0"/>
              </a:spcBef>
              <a:spcAft>
                <a:spcPts val="0"/>
              </a:spcAft>
              <a:defRPr/>
            </a:pPr>
            <a:endParaRPr lang="ru-RU" sz="4400" b="1" dirty="0" smtClean="0">
              <a:ln w="10541" cmpd="sng">
                <a:solidFill>
                  <a:schemeClr val="accent5"/>
                </a:solidFill>
                <a:prstDash val="solid"/>
              </a:ln>
              <a:solidFill>
                <a:schemeClr val="accent5"/>
              </a:solidFill>
              <a:latin typeface="+mn-lt"/>
              <a:cs typeface="+mn-cs"/>
            </a:endParaRPr>
          </a:p>
          <a:p>
            <a:pPr algn="ctr" fontAlgn="auto">
              <a:spcBef>
                <a:spcPts val="0"/>
              </a:spcBef>
              <a:spcAft>
                <a:spcPts val="0"/>
              </a:spcAft>
              <a:defRPr/>
            </a:pPr>
            <a:endParaRPr lang="ru-RU" sz="4400" b="1" dirty="0">
              <a:ln w="10541" cmpd="sng">
                <a:solidFill>
                  <a:schemeClr val="accent5"/>
                </a:solidFill>
                <a:prstDash val="solid"/>
              </a:ln>
              <a:solidFill>
                <a:schemeClr val="accent5"/>
              </a:solidFill>
              <a:latin typeface="+mn-lt"/>
              <a:cs typeface="+mn-cs"/>
            </a:endParaRPr>
          </a:p>
          <a:p>
            <a:pPr algn="ctr" fontAlgn="auto">
              <a:spcBef>
                <a:spcPts val="0"/>
              </a:spcBef>
              <a:spcAft>
                <a:spcPts val="0"/>
              </a:spcAft>
              <a:defRPr/>
            </a:pPr>
            <a:r>
              <a:rPr lang="ru-RU" sz="6000" b="1" i="1" dirty="0" smtClean="0">
                <a:ln w="10541" cmpd="sng">
                  <a:solidFill>
                    <a:schemeClr val="accent5"/>
                  </a:solidFill>
                  <a:prstDash val="solid"/>
                </a:ln>
                <a:solidFill>
                  <a:schemeClr val="accent5"/>
                </a:solidFill>
                <a:latin typeface="Monotype Corsiva" pitchFamily="66" charset="0"/>
                <a:cs typeface="+mn-cs"/>
              </a:rPr>
              <a:t>Игра в жизни ребёнка дошкольника</a:t>
            </a:r>
          </a:p>
          <a:p>
            <a:pPr algn="ctr" fontAlgn="auto">
              <a:spcBef>
                <a:spcPts val="0"/>
              </a:spcBef>
              <a:spcAft>
                <a:spcPts val="0"/>
              </a:spcAft>
              <a:defRPr/>
            </a:pPr>
            <a:endParaRPr lang="ru-RU" sz="6000" b="1" i="1" dirty="0" smtClean="0">
              <a:ln w="10541" cmpd="sng">
                <a:solidFill>
                  <a:schemeClr val="accent5"/>
                </a:solidFill>
                <a:prstDash val="solid"/>
              </a:ln>
              <a:solidFill>
                <a:schemeClr val="accent5"/>
              </a:solidFill>
              <a:latin typeface="Monotype Corsiva" pitchFamily="66" charset="0"/>
              <a:cs typeface="+mn-cs"/>
            </a:endParaRPr>
          </a:p>
          <a:p>
            <a:pPr algn="ctr" fontAlgn="auto">
              <a:spcBef>
                <a:spcPts val="0"/>
              </a:spcBef>
              <a:spcAft>
                <a:spcPts val="0"/>
              </a:spcAft>
              <a:defRPr/>
            </a:pPr>
            <a:endParaRPr lang="ru-RU" sz="6000" b="1" i="1" dirty="0">
              <a:ln w="10541" cmpd="sng">
                <a:solidFill>
                  <a:schemeClr val="accent5"/>
                </a:solidFill>
                <a:prstDash val="solid"/>
              </a:ln>
              <a:solidFill>
                <a:schemeClr val="accent5"/>
              </a:solidFill>
              <a:latin typeface="Monotype Corsiva" pitchFamily="66" charset="0"/>
              <a:cs typeface="+mn-cs"/>
            </a:endParaRPr>
          </a:p>
        </p:txBody>
      </p:sp>
      <p:sp>
        <p:nvSpPr>
          <p:cNvPr id="6" name="Подзаголовок 2"/>
          <p:cNvSpPr txBox="1">
            <a:spLocks/>
          </p:cNvSpPr>
          <p:nvPr/>
        </p:nvSpPr>
        <p:spPr>
          <a:xfrm>
            <a:off x="2571736" y="4572008"/>
            <a:ext cx="3429024" cy="928694"/>
          </a:xfrm>
          <a:prstGeom prst="rect">
            <a:avLst/>
          </a:prstGeom>
        </p:spPr>
        <p:txBody>
          <a:bodyPr>
            <a:normAutofit fontScale="55000" lnSpcReduction="20000"/>
          </a:bodyPr>
          <a:lstStyle/>
          <a:p>
            <a:pPr marL="342900" fontAlgn="auto">
              <a:lnSpc>
                <a:spcPct val="120000"/>
              </a:lnSpc>
              <a:spcBef>
                <a:spcPct val="20000"/>
              </a:spcBef>
              <a:spcAft>
                <a:spcPts val="0"/>
              </a:spcAft>
              <a:buFont typeface="Arial" pitchFamily="34" charset="0"/>
              <a:buNone/>
              <a:defRPr/>
            </a:pPr>
            <a:r>
              <a:rPr lang="ru-RU" sz="2400" b="1" dirty="0" smtClean="0">
                <a:solidFill>
                  <a:schemeClr val="accent5">
                    <a:lumMod val="75000"/>
                  </a:schemeClr>
                </a:solidFill>
                <a:latin typeface="+mn-lt"/>
                <a:cs typeface="+mn-cs"/>
              </a:rPr>
              <a:t>Составила воспитатель: Беляева Л.В.</a:t>
            </a:r>
          </a:p>
          <a:p>
            <a:pPr marL="342900" fontAlgn="auto">
              <a:lnSpc>
                <a:spcPct val="120000"/>
              </a:lnSpc>
              <a:spcBef>
                <a:spcPct val="20000"/>
              </a:spcBef>
              <a:spcAft>
                <a:spcPts val="0"/>
              </a:spcAft>
              <a:buFont typeface="Arial" pitchFamily="34" charset="0"/>
              <a:buNone/>
              <a:defRPr/>
            </a:pPr>
            <a:endParaRPr lang="ru-RU" sz="2400" b="1" dirty="0" smtClean="0">
              <a:solidFill>
                <a:schemeClr val="accent5">
                  <a:lumMod val="75000"/>
                </a:schemeClr>
              </a:solidFill>
              <a:latin typeface="+mn-lt"/>
              <a:cs typeface="+mn-cs"/>
            </a:endParaRPr>
          </a:p>
          <a:p>
            <a:pPr marL="342900" fontAlgn="auto">
              <a:lnSpc>
                <a:spcPct val="120000"/>
              </a:lnSpc>
              <a:spcBef>
                <a:spcPct val="20000"/>
              </a:spcBef>
              <a:spcAft>
                <a:spcPts val="0"/>
              </a:spcAft>
              <a:buFont typeface="Arial" pitchFamily="34" charset="0"/>
              <a:buNone/>
              <a:defRPr/>
            </a:pPr>
            <a:r>
              <a:rPr lang="ru-RU" sz="2400" b="1" dirty="0" smtClean="0">
                <a:solidFill>
                  <a:schemeClr val="accent5">
                    <a:lumMod val="75000"/>
                  </a:schemeClr>
                </a:solidFill>
                <a:latin typeface="+mn-lt"/>
                <a:cs typeface="+mn-cs"/>
              </a:rPr>
              <a:t>                   Барнаул, 2020</a:t>
            </a:r>
            <a:endParaRPr lang="ru-RU" sz="2400" b="1" dirty="0">
              <a:solidFill>
                <a:schemeClr val="accent5">
                  <a:lumMod val="75000"/>
                </a:schemeClr>
              </a:solidFill>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lstStyle/>
          <a:p>
            <a:r>
              <a:rPr lang="ru-RU" dirty="0" smtClean="0">
                <a:solidFill>
                  <a:schemeClr val="accent5">
                    <a:lumMod val="75000"/>
                  </a:schemeClr>
                </a:solidFill>
                <a:latin typeface="+mn-lt"/>
              </a:rPr>
              <a:t>Магазин</a:t>
            </a:r>
            <a:endParaRPr lang="ru-RU" dirty="0">
              <a:solidFill>
                <a:schemeClr val="accent5">
                  <a:lumMod val="75000"/>
                </a:schemeClr>
              </a:solidFill>
              <a:latin typeface="+mn-lt"/>
            </a:endParaRPr>
          </a:p>
        </p:txBody>
      </p:sp>
      <p:pic>
        <p:nvPicPr>
          <p:cNvPr id="4" name="Содержимое 3" descr="20190208_160338.jpg"/>
          <p:cNvPicPr>
            <a:picLocks noGrp="1" noChangeAspect="1"/>
          </p:cNvPicPr>
          <p:nvPr>
            <p:ph idx="1"/>
          </p:nvPr>
        </p:nvPicPr>
        <p:blipFill>
          <a:blip r:embed="rId2" cstate="print"/>
          <a:stretch>
            <a:fillRect/>
          </a:stretch>
        </p:blipFill>
        <p:spPr>
          <a:xfrm>
            <a:off x="500034" y="1214422"/>
            <a:ext cx="8046155" cy="4525962"/>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vetl\Desktop\Дети\WhatsApp Image 2019-02-11 at 13.29.47(3).jpe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520" y="173793"/>
            <a:ext cx="5922262" cy="3255207"/>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C:\Users\Svetl\Desktop\Дети\WhatsApp Image 2019-02-11 at 13.29.46(1).jpe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76224" y="3429000"/>
            <a:ext cx="5256584" cy="30523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87132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Поликлиника</a:t>
            </a:r>
            <a:endParaRPr lang="ru-RU" dirty="0">
              <a:solidFill>
                <a:schemeClr val="accent5">
                  <a:lumMod val="75000"/>
                </a:schemeClr>
              </a:solidFill>
              <a:latin typeface="+mn-lt"/>
            </a:endParaRPr>
          </a:p>
        </p:txBody>
      </p:sp>
      <p:pic>
        <p:nvPicPr>
          <p:cNvPr id="4" name="Содержимое 3" descr="20190319_155532.jpg"/>
          <p:cNvPicPr>
            <a:picLocks noGrp="1" noChangeAspect="1"/>
          </p:cNvPicPr>
          <p:nvPr>
            <p:ph idx="1"/>
          </p:nvPr>
        </p:nvPicPr>
        <p:blipFill>
          <a:blip r:embed="rId2" cstate="print"/>
          <a:stretch>
            <a:fillRect/>
          </a:stretch>
        </p:blipFill>
        <p:spPr>
          <a:xfrm>
            <a:off x="642910" y="1571612"/>
            <a:ext cx="7358114" cy="428628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Регистратура</a:t>
            </a:r>
            <a:endParaRPr lang="ru-RU" dirty="0">
              <a:solidFill>
                <a:schemeClr val="accent5">
                  <a:lumMod val="75000"/>
                </a:schemeClr>
              </a:solidFill>
              <a:latin typeface="+mn-lt"/>
            </a:endParaRPr>
          </a:p>
        </p:txBody>
      </p:sp>
      <p:pic>
        <p:nvPicPr>
          <p:cNvPr id="4" name="Содержимое 3" descr="20190319_161009.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90319_160102.jpg"/>
          <p:cNvPicPr>
            <a:picLocks noGrp="1" noChangeAspect="1"/>
          </p:cNvPicPr>
          <p:nvPr>
            <p:ph idx="1"/>
          </p:nvPr>
        </p:nvPicPr>
        <p:blipFill>
          <a:blip r:embed="rId2" cstate="print"/>
          <a:stretch>
            <a:fillRect/>
          </a:stretch>
        </p:blipFill>
        <p:spPr>
          <a:xfrm>
            <a:off x="571472" y="928670"/>
            <a:ext cx="8046155" cy="4525962"/>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На приеме у врача</a:t>
            </a:r>
            <a:endParaRPr lang="ru-RU" dirty="0">
              <a:solidFill>
                <a:schemeClr val="accent5">
                  <a:lumMod val="75000"/>
                </a:schemeClr>
              </a:solidFill>
              <a:latin typeface="+mn-lt"/>
            </a:endParaRPr>
          </a:p>
        </p:txBody>
      </p:sp>
      <p:pic>
        <p:nvPicPr>
          <p:cNvPr id="4" name="Содержимое 3" descr="20190319_164145.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90319_162942.jpg"/>
          <p:cNvPicPr>
            <a:picLocks noGrp="1" noChangeAspect="1"/>
          </p:cNvPicPr>
          <p:nvPr>
            <p:ph idx="1"/>
          </p:nvPr>
        </p:nvPicPr>
        <p:blipFill>
          <a:blip r:embed="rId2" cstate="print"/>
          <a:stretch>
            <a:fillRect/>
          </a:stretch>
        </p:blipFill>
        <p:spPr>
          <a:xfrm>
            <a:off x="571472" y="857232"/>
            <a:ext cx="8046155" cy="452596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90319_155924.jpg"/>
          <p:cNvPicPr>
            <a:picLocks noGrp="1" noChangeAspect="1"/>
          </p:cNvPicPr>
          <p:nvPr>
            <p:ph idx="1"/>
          </p:nvPr>
        </p:nvPicPr>
        <p:blipFill>
          <a:blip r:embed="rId2" cstate="print"/>
          <a:stretch>
            <a:fillRect/>
          </a:stretch>
        </p:blipFill>
        <p:spPr>
          <a:xfrm>
            <a:off x="500034" y="857232"/>
            <a:ext cx="8046155" cy="4525962"/>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91680" y="260648"/>
            <a:ext cx="5166320" cy="769441"/>
          </a:xfrm>
          <a:prstGeom prst="rect">
            <a:avLst/>
          </a:prstGeom>
        </p:spPr>
        <p:txBody>
          <a:bodyPr wrap="square">
            <a:spAutoFit/>
          </a:bodyPr>
          <a:lstStyle/>
          <a:p>
            <a:r>
              <a:rPr lang="ru-RU" sz="4400" dirty="0" smtClean="0">
                <a:solidFill>
                  <a:schemeClr val="accent5">
                    <a:lumMod val="50000"/>
                  </a:schemeClr>
                </a:solidFill>
                <a:latin typeface="+mn-lt"/>
              </a:rPr>
              <a:t>      </a:t>
            </a:r>
            <a:r>
              <a:rPr lang="ru-RU" sz="4000" b="1" dirty="0" smtClean="0">
                <a:solidFill>
                  <a:schemeClr val="accent5">
                    <a:lumMod val="75000"/>
                  </a:schemeClr>
                </a:solidFill>
                <a:latin typeface="+mn-lt"/>
              </a:rPr>
              <a:t>Подвижная игра</a:t>
            </a:r>
            <a:endParaRPr lang="ru-RU" sz="4000" b="1" dirty="0">
              <a:solidFill>
                <a:schemeClr val="accent5">
                  <a:lumMod val="75000"/>
                </a:schemeClr>
              </a:solidFill>
              <a:latin typeface="+mn-lt"/>
            </a:endParaRPr>
          </a:p>
        </p:txBody>
      </p:sp>
      <p:sp>
        <p:nvSpPr>
          <p:cNvPr id="4" name="Прямоугольник 3"/>
          <p:cNvSpPr/>
          <p:nvPr/>
        </p:nvSpPr>
        <p:spPr>
          <a:xfrm>
            <a:off x="467544" y="980728"/>
            <a:ext cx="7632848" cy="4093428"/>
          </a:xfrm>
          <a:prstGeom prst="rect">
            <a:avLst/>
          </a:prstGeom>
        </p:spPr>
        <p:txBody>
          <a:bodyPr wrap="square">
            <a:spAutoFit/>
          </a:bodyPr>
          <a:lstStyle/>
          <a:p>
            <a:pPr algn="just"/>
            <a:r>
              <a:rPr lang="ru-RU" sz="2000" b="1" dirty="0">
                <a:solidFill>
                  <a:schemeClr val="accent5">
                    <a:lumMod val="75000"/>
                  </a:schemeClr>
                </a:solidFill>
                <a:latin typeface="+mn-lt"/>
              </a:rPr>
              <a:t>Подвижные игры</a:t>
            </a:r>
            <a:r>
              <a:rPr lang="ru-RU" sz="2000" dirty="0">
                <a:solidFill>
                  <a:schemeClr val="accent5">
                    <a:lumMod val="75000"/>
                  </a:schemeClr>
                </a:solidFill>
                <a:latin typeface="+mn-lt"/>
              </a:rPr>
              <a:t> - разнообразные по замыслу, правилам, характеру выполняемых движений. Они способствуют укреплению здоровья детей, развивают движения. Дети любят подвижные игры, с удовольствием слушают музыку и умеют ритмично двигаться под неё. </a:t>
            </a:r>
            <a:endParaRPr lang="ru-RU" sz="2000" dirty="0" smtClean="0">
              <a:solidFill>
                <a:schemeClr val="accent5">
                  <a:lumMod val="75000"/>
                </a:schemeClr>
              </a:solidFill>
              <a:latin typeface="+mn-lt"/>
            </a:endParaRPr>
          </a:p>
          <a:p>
            <a:pPr algn="just"/>
            <a:r>
              <a:rPr lang="ru-RU" sz="2000" dirty="0" smtClean="0">
                <a:solidFill>
                  <a:schemeClr val="accent5">
                    <a:lumMod val="75000"/>
                  </a:schemeClr>
                </a:solidFill>
                <a:latin typeface="+mn-lt"/>
              </a:rPr>
              <a:t>В этих играх дети сосредоточивают свое внимание на игровом объекте. Это улучшает устойчивость их внимания, помогают преодолеть рассеянность и быструю отвлекаемость. Дети накапливают двигательный опыт и постепенно у них формируется более высокий уровень развития произвольных движений.  Коллективная подвижная игра ставит ребенка в такое положение, когда ум начинает работать живо и энергично, действия становятся точными, движения четкими.</a:t>
            </a:r>
            <a:endParaRPr lang="ru-RU" sz="2000" dirty="0">
              <a:solidFill>
                <a:schemeClr val="accent5">
                  <a:lumMod val="75000"/>
                </a:schemeClr>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«Море волнуется»</a:t>
            </a:r>
            <a:endParaRPr lang="ru-RU" dirty="0">
              <a:solidFill>
                <a:schemeClr val="accent5">
                  <a:lumMod val="75000"/>
                </a:schemeClr>
              </a:solidFill>
              <a:latin typeface="+mn-lt"/>
            </a:endParaRPr>
          </a:p>
        </p:txBody>
      </p:sp>
      <p:pic>
        <p:nvPicPr>
          <p:cNvPr id="4" name="Содержимое 3" descr="20190320_120906.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Содержимое 2"/>
          <p:cNvSpPr>
            <a:spLocks noGrp="1"/>
          </p:cNvSpPr>
          <p:nvPr>
            <p:ph idx="1"/>
          </p:nvPr>
        </p:nvSpPr>
        <p:spPr>
          <a:xfrm>
            <a:off x="468313" y="908720"/>
            <a:ext cx="8229600" cy="5174580"/>
          </a:xfrm>
        </p:spPr>
        <p:txBody>
          <a:bodyPr/>
          <a:lstStyle/>
          <a:p>
            <a:r>
              <a:rPr lang="ru-RU" sz="3600" b="1" dirty="0" smtClean="0">
                <a:solidFill>
                  <a:schemeClr val="accent5">
                    <a:lumMod val="75000"/>
                  </a:schemeClr>
                </a:solidFill>
              </a:rPr>
              <a:t>Игра</a:t>
            </a:r>
            <a:r>
              <a:rPr lang="ru-RU" sz="3600" dirty="0" smtClean="0">
                <a:solidFill>
                  <a:schemeClr val="accent5">
                    <a:lumMod val="75000"/>
                  </a:schemeClr>
                </a:solidFill>
              </a:rPr>
              <a:t> — это огромное светлое окно, через которое в духовный мир ребенка вливается живительный поток представлений, понятий об окружающем мире </a:t>
            </a:r>
            <a:endParaRPr lang="en-US" sz="3600" dirty="0" smtClean="0">
              <a:solidFill>
                <a:schemeClr val="accent5">
                  <a:lumMod val="75000"/>
                </a:schemeClr>
              </a:solidFill>
            </a:endParaRPr>
          </a:p>
          <a:p>
            <a:r>
              <a:rPr lang="ru-RU" sz="3600" b="1" dirty="0" smtClean="0">
                <a:solidFill>
                  <a:schemeClr val="accent5">
                    <a:lumMod val="75000"/>
                  </a:schemeClr>
                </a:solidFill>
              </a:rPr>
              <a:t>Игра</a:t>
            </a:r>
            <a:r>
              <a:rPr lang="ru-RU" sz="3600" dirty="0" smtClean="0">
                <a:solidFill>
                  <a:schemeClr val="accent5">
                    <a:lumMod val="75000"/>
                  </a:schemeClr>
                </a:solidFill>
              </a:rPr>
              <a:t> — это искра, зажигающая огонек пытливости и любознательности. </a:t>
            </a:r>
            <a:br>
              <a:rPr lang="ru-RU" sz="3600" dirty="0" smtClean="0">
                <a:solidFill>
                  <a:schemeClr val="accent5">
                    <a:lumMod val="75000"/>
                  </a:schemeClr>
                </a:solidFill>
              </a:rPr>
            </a:br>
            <a:r>
              <a:rPr lang="ru-RU" sz="3600" dirty="0" smtClean="0">
                <a:solidFill>
                  <a:schemeClr val="accent5">
                    <a:lumMod val="75000"/>
                  </a:schemeClr>
                </a:solidFill>
              </a:rPr>
              <a:t>Сухомлинский В. А.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«Пустое место»</a:t>
            </a:r>
            <a:endParaRPr lang="ru-RU" dirty="0">
              <a:solidFill>
                <a:schemeClr val="accent5">
                  <a:lumMod val="75000"/>
                </a:schemeClr>
              </a:solidFill>
              <a:latin typeface="+mn-lt"/>
            </a:endParaRPr>
          </a:p>
        </p:txBody>
      </p:sp>
      <p:pic>
        <p:nvPicPr>
          <p:cNvPr id="6" name="Содержимое 5" descr="20190326_121011.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«Гном, мороз и елочки»</a:t>
            </a:r>
            <a:endParaRPr lang="ru-RU" dirty="0">
              <a:solidFill>
                <a:schemeClr val="accent5">
                  <a:lumMod val="75000"/>
                </a:schemeClr>
              </a:solidFill>
              <a:latin typeface="+mn-lt"/>
            </a:endParaRPr>
          </a:p>
        </p:txBody>
      </p:sp>
      <p:pic>
        <p:nvPicPr>
          <p:cNvPr id="4" name="Содержимое 3" descr="image (1).jpg"/>
          <p:cNvPicPr>
            <a:picLocks noGrp="1" noChangeAspect="1"/>
          </p:cNvPicPr>
          <p:nvPr>
            <p:ph idx="1"/>
          </p:nvPr>
        </p:nvPicPr>
        <p:blipFill>
          <a:blip r:embed="rId2"/>
          <a:stretch>
            <a:fillRect/>
          </a:stretch>
        </p:blipFill>
        <p:spPr>
          <a:xfrm>
            <a:off x="811478" y="1557338"/>
            <a:ext cx="7543270" cy="4525962"/>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«Ловкие обезьянки»</a:t>
            </a:r>
            <a:endParaRPr lang="ru-RU" dirty="0">
              <a:solidFill>
                <a:schemeClr val="accent5">
                  <a:lumMod val="75000"/>
                </a:schemeClr>
              </a:solidFill>
              <a:latin typeface="+mn-lt"/>
            </a:endParaRPr>
          </a:p>
        </p:txBody>
      </p:sp>
      <p:pic>
        <p:nvPicPr>
          <p:cNvPr id="4" name="Содержимое 3" descr="image.jpg"/>
          <p:cNvPicPr>
            <a:picLocks noGrp="1" noChangeAspect="1"/>
          </p:cNvPicPr>
          <p:nvPr>
            <p:ph idx="1"/>
          </p:nvPr>
        </p:nvPicPr>
        <p:blipFill>
          <a:blip r:embed="rId2"/>
          <a:stretch>
            <a:fillRect/>
          </a:stretch>
        </p:blipFill>
        <p:spPr>
          <a:xfrm>
            <a:off x="1702955" y="1557338"/>
            <a:ext cx="5760315" cy="4525962"/>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74638"/>
            <a:ext cx="8075240" cy="634082"/>
          </a:xfrm>
        </p:spPr>
        <p:txBody>
          <a:bodyPr/>
          <a:lstStyle/>
          <a:p>
            <a:r>
              <a:rPr lang="ru-RU" sz="4000" b="1" dirty="0" smtClean="0">
                <a:solidFill>
                  <a:schemeClr val="accent5">
                    <a:lumMod val="75000"/>
                  </a:schemeClr>
                </a:solidFill>
                <a:latin typeface="+mn-lt"/>
              </a:rPr>
              <a:t>Театрализованная игра</a:t>
            </a:r>
            <a:endParaRPr lang="ru-RU" sz="4000" dirty="0">
              <a:solidFill>
                <a:schemeClr val="accent5">
                  <a:lumMod val="75000"/>
                </a:schemeClr>
              </a:solidFill>
              <a:latin typeface="+mn-lt"/>
            </a:endParaRPr>
          </a:p>
        </p:txBody>
      </p:sp>
      <p:sp>
        <p:nvSpPr>
          <p:cNvPr id="3" name="Прямоугольник 2"/>
          <p:cNvSpPr/>
          <p:nvPr/>
        </p:nvSpPr>
        <p:spPr>
          <a:xfrm>
            <a:off x="395536" y="908720"/>
            <a:ext cx="8136904" cy="5632311"/>
          </a:xfrm>
          <a:prstGeom prst="rect">
            <a:avLst/>
          </a:prstGeom>
        </p:spPr>
        <p:txBody>
          <a:bodyPr wrap="square">
            <a:spAutoFit/>
          </a:bodyPr>
          <a:lstStyle/>
          <a:p>
            <a:pPr algn="just"/>
            <a:r>
              <a:rPr lang="ru-RU" sz="2800" b="1" dirty="0" smtClean="0">
                <a:solidFill>
                  <a:schemeClr val="accent5">
                    <a:lumMod val="75000"/>
                  </a:schemeClr>
                </a:solidFill>
                <a:latin typeface="+mn-lt"/>
              </a:rPr>
              <a:t>Театрализованная </a:t>
            </a:r>
            <a:r>
              <a:rPr lang="ru-RU" sz="2800" b="1" dirty="0">
                <a:solidFill>
                  <a:schemeClr val="accent5">
                    <a:lumMod val="75000"/>
                  </a:schemeClr>
                </a:solidFill>
                <a:latin typeface="+mn-lt"/>
              </a:rPr>
              <a:t>игра </a:t>
            </a:r>
            <a:r>
              <a:rPr lang="ru-RU" sz="2800" dirty="0">
                <a:solidFill>
                  <a:schemeClr val="accent5">
                    <a:lumMod val="75000"/>
                  </a:schemeClr>
                </a:solidFill>
                <a:latin typeface="+mn-lt"/>
              </a:rPr>
              <a:t>— это разыгрывание в лицах литературных произведений (сказки, рассказы, специально написанные инсценировки). Герои литературных произведений становятся действующими лицами, а их приключения, события жизни, измененные детской фантазией, сюжетом игры. Театрально-игровая деятельность обогащает детей в целом новыми впечатлениями, знаниями, умениями, развивает интерес к литературе, театру, формирует диалогическую речь, активизирует словарь, способствует нравственно-эстетическому воспитанию каждого ребенка</a:t>
            </a:r>
            <a:r>
              <a:rPr lang="ru-RU" sz="2800" dirty="0" smtClean="0">
                <a:solidFill>
                  <a:schemeClr val="accent5">
                    <a:lumMod val="75000"/>
                  </a:schemeClr>
                </a:solidFill>
                <a:latin typeface="+mn-lt"/>
              </a:rPr>
              <a:t>.</a:t>
            </a:r>
            <a:r>
              <a:rPr lang="ru-RU" sz="2800" b="1" dirty="0">
                <a:solidFill>
                  <a:schemeClr val="accent5">
                    <a:lumMod val="75000"/>
                  </a:schemeClr>
                </a:solidFill>
                <a:latin typeface="+mn-lt"/>
              </a:rPr>
              <a:t> </a:t>
            </a:r>
            <a:endParaRPr lang="en-US" sz="2800" b="1" dirty="0" smtClean="0">
              <a:solidFill>
                <a:schemeClr val="accent5">
                  <a:lumMod val="75000"/>
                </a:schemeClr>
              </a:solidFill>
              <a:latin typeface="+mn-lt"/>
            </a:endParaRPr>
          </a:p>
          <a:p>
            <a:endParaRPr lang="ru-RU" sz="2400" b="1" dirty="0">
              <a:solidFill>
                <a:srgbClr val="7030A0"/>
              </a:solidFill>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81119_112841.jpg"/>
          <p:cNvPicPr>
            <a:picLocks noGrp="1" noChangeAspect="1"/>
          </p:cNvPicPr>
          <p:nvPr>
            <p:ph idx="1"/>
          </p:nvPr>
        </p:nvPicPr>
        <p:blipFill>
          <a:blip r:embed="rId2" cstate="print"/>
          <a:stretch>
            <a:fillRect/>
          </a:stretch>
        </p:blipFill>
        <p:spPr>
          <a:xfrm>
            <a:off x="642910" y="785794"/>
            <a:ext cx="7858180" cy="452596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80214_160315.jpg"/>
          <p:cNvPicPr>
            <a:picLocks noGrp="1" noChangeAspect="1"/>
          </p:cNvPicPr>
          <p:nvPr>
            <p:ph idx="1"/>
          </p:nvPr>
        </p:nvPicPr>
        <p:blipFill>
          <a:blip r:embed="rId2" cstate="print"/>
          <a:stretch>
            <a:fillRect/>
          </a:stretch>
        </p:blipFill>
        <p:spPr>
          <a:xfrm>
            <a:off x="1214414" y="857232"/>
            <a:ext cx="6715172" cy="4525962"/>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91680" y="332656"/>
            <a:ext cx="5184576" cy="707886"/>
          </a:xfrm>
          <a:prstGeom prst="rect">
            <a:avLst/>
          </a:prstGeom>
        </p:spPr>
        <p:txBody>
          <a:bodyPr wrap="square">
            <a:spAutoFit/>
          </a:bodyPr>
          <a:lstStyle/>
          <a:p>
            <a:pPr algn="ctr"/>
            <a:r>
              <a:rPr lang="ru-RU" sz="4000" b="1" dirty="0" smtClean="0">
                <a:solidFill>
                  <a:schemeClr val="accent5">
                    <a:lumMod val="75000"/>
                  </a:schemeClr>
                </a:solidFill>
                <a:latin typeface="+mn-lt"/>
              </a:rPr>
              <a:t>Дидактическая игра</a:t>
            </a:r>
            <a:endParaRPr lang="ru-RU" sz="4000" b="1" dirty="0">
              <a:solidFill>
                <a:schemeClr val="accent5">
                  <a:lumMod val="75000"/>
                </a:schemeClr>
              </a:solidFill>
              <a:latin typeface="+mn-lt"/>
            </a:endParaRPr>
          </a:p>
        </p:txBody>
      </p:sp>
      <p:sp>
        <p:nvSpPr>
          <p:cNvPr id="4" name="Прямоугольник 3"/>
          <p:cNvSpPr/>
          <p:nvPr/>
        </p:nvSpPr>
        <p:spPr>
          <a:xfrm>
            <a:off x="395536" y="1052736"/>
            <a:ext cx="8424936" cy="4401205"/>
          </a:xfrm>
          <a:prstGeom prst="rect">
            <a:avLst/>
          </a:prstGeom>
        </p:spPr>
        <p:txBody>
          <a:bodyPr wrap="square">
            <a:spAutoFit/>
          </a:bodyPr>
          <a:lstStyle/>
          <a:p>
            <a:pPr algn="just"/>
            <a:r>
              <a:rPr lang="ru-RU" sz="2800" b="1" dirty="0" smtClean="0">
                <a:solidFill>
                  <a:schemeClr val="accent5">
                    <a:lumMod val="75000"/>
                  </a:schemeClr>
                </a:solidFill>
                <a:latin typeface="+mn-lt"/>
              </a:rPr>
              <a:t>Дидактические </a:t>
            </a:r>
            <a:r>
              <a:rPr lang="ru-RU" sz="2800" b="1" dirty="0">
                <a:solidFill>
                  <a:schemeClr val="accent5">
                    <a:lumMod val="75000"/>
                  </a:schemeClr>
                </a:solidFill>
                <a:latin typeface="+mn-lt"/>
              </a:rPr>
              <a:t>игры</a:t>
            </a:r>
            <a:r>
              <a:rPr lang="ru-RU" sz="2800" dirty="0">
                <a:solidFill>
                  <a:schemeClr val="accent5">
                    <a:lumMod val="75000"/>
                  </a:schemeClr>
                </a:solidFill>
                <a:latin typeface="+mn-lt"/>
              </a:rPr>
              <a:t> – специально разрабатываемые для детей, например, лото для обогащения  знаний  и для развития  наблюдательности, памяти, внимания, логического </a:t>
            </a:r>
            <a:r>
              <a:rPr lang="ru-RU" sz="2800" dirty="0" smtClean="0">
                <a:solidFill>
                  <a:schemeClr val="accent5">
                    <a:lumMod val="75000"/>
                  </a:schemeClr>
                </a:solidFill>
                <a:latin typeface="+mn-lt"/>
              </a:rPr>
              <a:t>мышления</a:t>
            </a:r>
          </a:p>
          <a:p>
            <a:pPr algn="just"/>
            <a:r>
              <a:rPr lang="ru-RU" sz="2800" dirty="0">
                <a:solidFill>
                  <a:schemeClr val="accent5">
                    <a:lumMod val="75000"/>
                  </a:schemeClr>
                </a:solidFill>
                <a:latin typeface="+mn-lt"/>
              </a:rPr>
              <a:t>Игры этого типа привлекают детей своей особой занимательностью. Они очень важны для детей. Ребенку кажется, что он просто развлекается, но на самом деле он тренирует воображение, мышление, развивает свои творческие способности</a:t>
            </a:r>
            <a:r>
              <a:rPr lang="ru-RU" sz="2800" dirty="0">
                <a:solidFill>
                  <a:schemeClr val="accent5">
                    <a:lumMod val="50000"/>
                  </a:schemeClr>
                </a:solidFill>
                <a:latin typeface="+mn-lt"/>
              </a:rPr>
              <a:t>.</a:t>
            </a:r>
          </a:p>
          <a:p>
            <a:pPr algn="just"/>
            <a:endParaRPr lang="ru-RU" sz="2800"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«Мои первые буквы»</a:t>
            </a:r>
            <a:endParaRPr lang="ru-RU" dirty="0">
              <a:solidFill>
                <a:schemeClr val="accent5">
                  <a:lumMod val="75000"/>
                </a:schemeClr>
              </a:solidFill>
              <a:latin typeface="+mn-lt"/>
            </a:endParaRPr>
          </a:p>
        </p:txBody>
      </p:sp>
      <p:pic>
        <p:nvPicPr>
          <p:cNvPr id="4" name="Содержимое 3" descr="20190326_103359.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90326_103344.jpg"/>
          <p:cNvPicPr>
            <a:picLocks noGrp="1" noChangeAspect="1"/>
          </p:cNvPicPr>
          <p:nvPr>
            <p:ph idx="1"/>
          </p:nvPr>
        </p:nvPicPr>
        <p:blipFill>
          <a:blip r:embed="rId2" cstate="print"/>
          <a:stretch>
            <a:fillRect/>
          </a:stretch>
        </p:blipFill>
        <p:spPr>
          <a:xfrm>
            <a:off x="500034" y="928670"/>
            <a:ext cx="8046155" cy="4525962"/>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Svetl\Desktop\Дети\WhatsApp Image 2019-02-11 at 23.16.10.jpe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79985" y="836712"/>
            <a:ext cx="8448938" cy="51125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22624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8"/>
            <a:ext cx="8229600" cy="5822107"/>
          </a:xfrm>
        </p:spPr>
        <p:txBody>
          <a:bodyPr/>
          <a:lstStyle/>
          <a:p>
            <a:pPr marL="0" indent="0" algn="ctr">
              <a:buNone/>
            </a:pPr>
            <a:r>
              <a:rPr lang="ru-RU" b="1" dirty="0" smtClean="0">
                <a:solidFill>
                  <a:schemeClr val="accent5">
                    <a:lumMod val="75000"/>
                  </a:schemeClr>
                </a:solidFill>
              </a:rPr>
              <a:t>Игра</a:t>
            </a:r>
            <a:r>
              <a:rPr lang="ru-RU" dirty="0" smtClean="0">
                <a:solidFill>
                  <a:schemeClr val="accent5">
                    <a:lumMod val="75000"/>
                  </a:schemeClr>
                </a:solidFill>
              </a:rPr>
              <a:t> </a:t>
            </a:r>
            <a:r>
              <a:rPr lang="ru-RU" b="1" dirty="0" smtClean="0">
                <a:solidFill>
                  <a:schemeClr val="accent5">
                    <a:lumMod val="75000"/>
                  </a:schemeClr>
                </a:solidFill>
              </a:rPr>
              <a:t>–</a:t>
            </a:r>
            <a:r>
              <a:rPr lang="ru-RU" dirty="0" smtClean="0">
                <a:solidFill>
                  <a:schemeClr val="accent5">
                    <a:lumMod val="75000"/>
                  </a:schemeClr>
                </a:solidFill>
              </a:rPr>
              <a:t> </a:t>
            </a:r>
            <a:r>
              <a:rPr lang="ru-RU" b="1" dirty="0" smtClean="0">
                <a:solidFill>
                  <a:schemeClr val="accent5">
                    <a:lumMod val="75000"/>
                  </a:schemeClr>
                </a:solidFill>
              </a:rPr>
              <a:t>отражение жизни</a:t>
            </a:r>
            <a:r>
              <a:rPr lang="ru-RU" dirty="0" smtClean="0">
                <a:solidFill>
                  <a:schemeClr val="accent5">
                    <a:lumMod val="75000"/>
                  </a:schemeClr>
                </a:solidFill>
              </a:rPr>
              <a:t> </a:t>
            </a:r>
            <a:endParaRPr lang="en-US" dirty="0" smtClean="0">
              <a:solidFill>
                <a:schemeClr val="accent5">
                  <a:lumMod val="75000"/>
                </a:schemeClr>
              </a:solidFill>
            </a:endParaRPr>
          </a:p>
          <a:p>
            <a:pPr algn="just"/>
            <a:r>
              <a:rPr lang="ru-RU" sz="2800" dirty="0" smtClean="0">
                <a:solidFill>
                  <a:schemeClr val="accent5">
                    <a:lumMod val="75000"/>
                  </a:schemeClr>
                </a:solidFill>
              </a:rPr>
              <a:t>Здесь все «как будто», «понарошку», но в этой условной обстановке, которая создается воображением ребенка, много настоящего: действия играющих всегда реальны, их чувства, переживания подлинны, искренни. Ребенок знает, что кукла и мишка – только игрушки, но любит их как живых, понимает, что он не «</a:t>
            </a:r>
            <a:r>
              <a:rPr lang="ru-RU" sz="2800" dirty="0" err="1" smtClean="0">
                <a:solidFill>
                  <a:schemeClr val="accent5">
                    <a:lumMod val="75000"/>
                  </a:schemeClr>
                </a:solidFill>
              </a:rPr>
              <a:t>правдашний</a:t>
            </a:r>
            <a:r>
              <a:rPr lang="ru-RU" sz="2800" dirty="0" smtClean="0">
                <a:solidFill>
                  <a:schemeClr val="accent5">
                    <a:lumMod val="75000"/>
                  </a:schemeClr>
                </a:solidFill>
              </a:rPr>
              <a:t>»  доктор, но чувствует ответственность за здоровье своих «пациентов».</a:t>
            </a:r>
            <a:endParaRPr lang="ru-RU" sz="2800" dirty="0">
              <a:solidFill>
                <a:schemeClr val="accent5">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«Времена года»</a:t>
            </a:r>
            <a:endParaRPr lang="ru-RU" dirty="0">
              <a:solidFill>
                <a:schemeClr val="accent5">
                  <a:lumMod val="75000"/>
                </a:schemeClr>
              </a:solidFill>
              <a:latin typeface="+mn-lt"/>
            </a:endParaRPr>
          </a:p>
        </p:txBody>
      </p:sp>
      <p:pic>
        <p:nvPicPr>
          <p:cNvPr id="4" name="Содержимое 3" descr="20190326_104241.jpg"/>
          <p:cNvPicPr>
            <a:picLocks noGrp="1" noChangeAspect="1"/>
          </p:cNvPicPr>
          <p:nvPr>
            <p:ph idx="1"/>
          </p:nvPr>
        </p:nvPicPr>
        <p:blipFill>
          <a:blip r:embed="rId2" cstate="print"/>
          <a:stretch>
            <a:fillRect/>
          </a:stretch>
        </p:blipFill>
        <p:spPr>
          <a:xfrm>
            <a:off x="571472" y="1357298"/>
            <a:ext cx="8046155" cy="4525962"/>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«Профессии»</a:t>
            </a:r>
            <a:endParaRPr lang="ru-RU" dirty="0">
              <a:solidFill>
                <a:schemeClr val="accent5">
                  <a:lumMod val="75000"/>
                </a:schemeClr>
              </a:solidFill>
              <a:latin typeface="+mn-lt"/>
            </a:endParaRPr>
          </a:p>
        </p:txBody>
      </p:sp>
      <p:pic>
        <p:nvPicPr>
          <p:cNvPr id="4" name="Содержимое 3" descr="20190326_102042.jpg"/>
          <p:cNvPicPr>
            <a:picLocks noGrp="1" noChangeAspect="1"/>
          </p:cNvPicPr>
          <p:nvPr>
            <p:ph idx="1"/>
          </p:nvPr>
        </p:nvPicPr>
        <p:blipFill>
          <a:blip r:embed="rId2" cstate="print"/>
          <a:stretch>
            <a:fillRect/>
          </a:stretch>
        </p:blipFill>
        <p:spPr>
          <a:xfrm>
            <a:off x="500034" y="1357298"/>
            <a:ext cx="8046155" cy="452596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vetl\Desktop\Дети\WhatsApp Image 2019-02-11 at 23.16.09.jpe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14876" y="1000108"/>
            <a:ext cx="4211279" cy="54292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611560" y="274638"/>
            <a:ext cx="8075240" cy="778098"/>
          </a:xfrm>
        </p:spPr>
        <p:txBody>
          <a:bodyPr/>
          <a:lstStyle/>
          <a:p>
            <a:pPr algn="l"/>
            <a:r>
              <a:rPr lang="ru-RU" sz="4000" dirty="0" smtClean="0">
                <a:solidFill>
                  <a:schemeClr val="accent5">
                    <a:lumMod val="50000"/>
                  </a:schemeClr>
                </a:solidFill>
                <a:latin typeface="+mn-lt"/>
              </a:rPr>
              <a:t>              </a:t>
            </a:r>
            <a:r>
              <a:rPr lang="ru-RU" sz="4000" dirty="0" smtClean="0">
                <a:solidFill>
                  <a:schemeClr val="accent5">
                    <a:lumMod val="75000"/>
                  </a:schemeClr>
                </a:solidFill>
                <a:latin typeface="+mn-lt"/>
              </a:rPr>
              <a:t>Конструктивные игры</a:t>
            </a:r>
            <a:endParaRPr lang="ru-RU" sz="4000" dirty="0">
              <a:solidFill>
                <a:schemeClr val="accent5">
                  <a:lumMod val="75000"/>
                </a:schemeClr>
              </a:solidFill>
              <a:latin typeface="+mn-lt"/>
            </a:endParaRPr>
          </a:p>
        </p:txBody>
      </p:sp>
      <p:pic>
        <p:nvPicPr>
          <p:cNvPr id="5" name="Picture 2" descr="C:\Users\Svetl\Desktop\Дети\7dFavBMBi2c.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85720" y="928670"/>
            <a:ext cx="4267981" cy="55007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3440801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42976" y="428604"/>
            <a:ext cx="7245448" cy="5016758"/>
          </a:xfrm>
          <a:prstGeom prst="rect">
            <a:avLst/>
          </a:prstGeom>
        </p:spPr>
        <p:txBody>
          <a:bodyPr wrap="square">
            <a:spAutoFit/>
          </a:bodyPr>
          <a:lstStyle/>
          <a:p>
            <a:r>
              <a:rPr lang="ru-RU" sz="3200" b="1" i="1" dirty="0">
                <a:solidFill>
                  <a:srgbClr val="0070C0"/>
                </a:solidFill>
                <a:latin typeface="+mn-lt"/>
              </a:rPr>
              <a:t>Игра – помощник нам, бесспорно,</a:t>
            </a:r>
            <a:br>
              <a:rPr lang="ru-RU" sz="3200" b="1" i="1" dirty="0">
                <a:solidFill>
                  <a:srgbClr val="0070C0"/>
                </a:solidFill>
                <a:latin typeface="+mn-lt"/>
              </a:rPr>
            </a:br>
            <a:r>
              <a:rPr lang="ru-RU" sz="3200" b="1" i="1" dirty="0">
                <a:solidFill>
                  <a:srgbClr val="0070C0"/>
                </a:solidFill>
                <a:latin typeface="+mn-lt"/>
              </a:rPr>
              <a:t>Игре все возрасты покорны.</a:t>
            </a:r>
            <a:br>
              <a:rPr lang="ru-RU" sz="3200" b="1" i="1" dirty="0">
                <a:solidFill>
                  <a:srgbClr val="0070C0"/>
                </a:solidFill>
                <a:latin typeface="+mn-lt"/>
              </a:rPr>
            </a:br>
            <a:r>
              <a:rPr lang="ru-RU" sz="3200" b="1" i="1" dirty="0">
                <a:solidFill>
                  <a:srgbClr val="0070C0"/>
                </a:solidFill>
                <a:latin typeface="+mn-lt"/>
              </a:rPr>
              <a:t>Взаимодействие в игре</a:t>
            </a:r>
            <a:br>
              <a:rPr lang="ru-RU" sz="3200" b="1" i="1" dirty="0">
                <a:solidFill>
                  <a:srgbClr val="0070C0"/>
                </a:solidFill>
                <a:latin typeface="+mn-lt"/>
              </a:rPr>
            </a:br>
            <a:r>
              <a:rPr lang="ru-RU" sz="3200" b="1" i="1" dirty="0">
                <a:solidFill>
                  <a:srgbClr val="0070C0"/>
                </a:solidFill>
                <a:latin typeface="+mn-lt"/>
              </a:rPr>
              <a:t>Поможет понимать друг друга,</a:t>
            </a:r>
            <a:br>
              <a:rPr lang="ru-RU" sz="3200" b="1" i="1" dirty="0">
                <a:solidFill>
                  <a:srgbClr val="0070C0"/>
                </a:solidFill>
                <a:latin typeface="+mn-lt"/>
              </a:rPr>
            </a:br>
            <a:r>
              <a:rPr lang="ru-RU" sz="3200" b="1" i="1" dirty="0">
                <a:solidFill>
                  <a:srgbClr val="0070C0"/>
                </a:solidFill>
                <a:latin typeface="+mn-lt"/>
              </a:rPr>
              <a:t>Нам стать внимательней, добрей,</a:t>
            </a:r>
            <a:br>
              <a:rPr lang="ru-RU" sz="3200" b="1" i="1" dirty="0">
                <a:solidFill>
                  <a:srgbClr val="0070C0"/>
                </a:solidFill>
                <a:latin typeface="+mn-lt"/>
              </a:rPr>
            </a:br>
            <a:r>
              <a:rPr lang="ru-RU" sz="3200" b="1" i="1" dirty="0">
                <a:solidFill>
                  <a:srgbClr val="0070C0"/>
                </a:solidFill>
                <a:latin typeface="+mn-lt"/>
              </a:rPr>
              <a:t>И разрешить вопрос досуга.</a:t>
            </a:r>
            <a:br>
              <a:rPr lang="ru-RU" sz="3200" b="1" i="1" dirty="0">
                <a:solidFill>
                  <a:srgbClr val="0070C0"/>
                </a:solidFill>
                <a:latin typeface="+mn-lt"/>
              </a:rPr>
            </a:br>
            <a:r>
              <a:rPr lang="ru-RU" sz="3200" b="1" i="1" dirty="0">
                <a:solidFill>
                  <a:srgbClr val="0070C0"/>
                </a:solidFill>
                <a:latin typeface="+mn-lt"/>
              </a:rPr>
              <a:t>Играйте с нами! </a:t>
            </a:r>
            <a:endParaRPr lang="ru-RU" sz="3200" b="1" i="1" dirty="0" smtClean="0">
              <a:solidFill>
                <a:srgbClr val="0070C0"/>
              </a:solidFill>
              <a:latin typeface="+mn-lt"/>
            </a:endParaRPr>
          </a:p>
          <a:p>
            <a:r>
              <a:rPr lang="ru-RU" sz="3200" b="1" i="1" dirty="0" smtClean="0">
                <a:solidFill>
                  <a:srgbClr val="0070C0"/>
                </a:solidFill>
                <a:latin typeface="+mn-lt"/>
              </a:rPr>
              <a:t>Придумывайте </a:t>
            </a:r>
            <a:r>
              <a:rPr lang="ru-RU" sz="3200" b="1" i="1" dirty="0">
                <a:solidFill>
                  <a:srgbClr val="0070C0"/>
                </a:solidFill>
                <a:latin typeface="+mn-lt"/>
              </a:rPr>
              <a:t>сами! </a:t>
            </a:r>
            <a:br>
              <a:rPr lang="ru-RU" sz="3200" b="1" i="1" dirty="0">
                <a:solidFill>
                  <a:srgbClr val="0070C0"/>
                </a:solidFill>
                <a:latin typeface="+mn-lt"/>
              </a:rPr>
            </a:br>
            <a:r>
              <a:rPr lang="ru-RU" sz="3200" b="1" i="1" dirty="0">
                <a:solidFill>
                  <a:srgbClr val="0070C0"/>
                </a:solidFill>
                <a:latin typeface="+mn-lt"/>
              </a:rPr>
              <a:t>Играйте с друзьями! </a:t>
            </a:r>
            <a:endParaRPr lang="ru-RU" sz="3200" b="1" i="1" dirty="0" smtClean="0">
              <a:solidFill>
                <a:srgbClr val="0070C0"/>
              </a:solidFill>
              <a:latin typeface="+mn-lt"/>
            </a:endParaRPr>
          </a:p>
          <a:p>
            <a:r>
              <a:rPr lang="ru-RU" sz="3200" b="1" i="1" dirty="0" smtClean="0">
                <a:solidFill>
                  <a:srgbClr val="0070C0"/>
                </a:solidFill>
                <a:latin typeface="+mn-lt"/>
              </a:rPr>
              <a:t>Удача </a:t>
            </a:r>
            <a:r>
              <a:rPr lang="ru-RU" sz="3200" b="1" i="1" dirty="0">
                <a:solidFill>
                  <a:srgbClr val="0070C0"/>
                </a:solidFill>
                <a:latin typeface="+mn-lt"/>
              </a:rPr>
              <a:t>за </a:t>
            </a:r>
            <a:r>
              <a:rPr lang="ru-RU" sz="3200" b="1" i="1" dirty="0" smtClean="0">
                <a:solidFill>
                  <a:srgbClr val="0070C0"/>
                </a:solidFill>
                <a:latin typeface="+mn-lt"/>
              </a:rPr>
              <a:t>вами!</a:t>
            </a:r>
            <a:endParaRPr lang="ru-RU" sz="3200" i="1" dirty="0">
              <a:solidFill>
                <a:srgbClr val="0070C0"/>
              </a:solidFill>
              <a:latin typeface="+mn-lt"/>
            </a:endParaRPr>
          </a:p>
        </p:txBody>
      </p:sp>
    </p:spTree>
    <p:extLst>
      <p:ext uri="{BB962C8B-B14F-4D97-AF65-F5344CB8AC3E}">
        <p14:creationId xmlns="" xmlns:p14="http://schemas.microsoft.com/office/powerpoint/2010/main" val="21510278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440246"/>
          </a:xfrm>
        </p:spPr>
        <p:txBody>
          <a:bodyPr/>
          <a:lstStyle/>
          <a:p>
            <a:r>
              <a:rPr lang="ru-RU" b="1" i="1" dirty="0" smtClean="0">
                <a:solidFill>
                  <a:schemeClr val="accent5">
                    <a:lumMod val="75000"/>
                  </a:schemeClr>
                </a:solidFill>
                <a:latin typeface="+mn-lt"/>
              </a:rPr>
              <a:t>Спасибо за внимание!</a:t>
            </a:r>
            <a:endParaRPr lang="ru-RU" b="1" i="1" dirty="0">
              <a:solidFill>
                <a:schemeClr val="accent5">
                  <a:lumMod val="75000"/>
                </a:schemeClr>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856984" cy="4680520"/>
          </a:xfrm>
        </p:spPr>
        <p:txBody>
          <a:bodyPr/>
          <a:lstStyle/>
          <a:p>
            <a:pPr algn="l"/>
            <a:r>
              <a:rPr lang="ru-RU" sz="2800" b="1" dirty="0" smtClean="0">
                <a:solidFill>
                  <a:schemeClr val="accent5">
                    <a:lumMod val="75000"/>
                  </a:schemeClr>
                </a:solidFill>
                <a:latin typeface="+mn-lt"/>
              </a:rPr>
              <a:t>Значение игры в формировании личности ребенка</a:t>
            </a:r>
            <a:r>
              <a:rPr lang="ru-RU" sz="1800" dirty="0" smtClean="0">
                <a:solidFill>
                  <a:schemeClr val="accent5">
                    <a:lumMod val="75000"/>
                  </a:schemeClr>
                </a:solidFill>
                <a:latin typeface="+mn-lt"/>
              </a:rPr>
              <a:t/>
            </a:r>
            <a:br>
              <a:rPr lang="ru-RU" sz="1800" dirty="0" smtClean="0">
                <a:solidFill>
                  <a:schemeClr val="accent5">
                    <a:lumMod val="75000"/>
                  </a:schemeClr>
                </a:solidFill>
                <a:latin typeface="+mn-lt"/>
              </a:rPr>
            </a:br>
            <a:r>
              <a:rPr lang="ru-RU" sz="2000" dirty="0" smtClean="0">
                <a:solidFill>
                  <a:schemeClr val="accent5">
                    <a:lumMod val="75000"/>
                  </a:schemeClr>
                </a:solidFill>
                <a:latin typeface="+mn-lt"/>
              </a:rPr>
              <a:t>- По своей сути игра является первым видом деятельности, которой обучается ребенок.</a:t>
            </a:r>
            <a:br>
              <a:rPr lang="ru-RU" sz="2000" dirty="0" smtClean="0">
                <a:solidFill>
                  <a:schemeClr val="accent5">
                    <a:lumMod val="75000"/>
                  </a:schemeClr>
                </a:solidFill>
                <a:latin typeface="+mn-lt"/>
              </a:rPr>
            </a:br>
            <a:r>
              <a:rPr lang="ru-RU" sz="2000" dirty="0" smtClean="0">
                <a:solidFill>
                  <a:schemeClr val="accent5">
                    <a:lumMod val="75000"/>
                  </a:schemeClr>
                </a:solidFill>
                <a:latin typeface="+mn-lt"/>
              </a:rPr>
              <a:t>- Именно игровой деятельности принадлежит особо значимая роль в развитии личности ребенка, в формировании важнейших черт характера, обогащении внутреннего мира.</a:t>
            </a:r>
            <a:br>
              <a:rPr lang="ru-RU" sz="2000" dirty="0" smtClean="0">
                <a:solidFill>
                  <a:schemeClr val="accent5">
                    <a:lumMod val="75000"/>
                  </a:schemeClr>
                </a:solidFill>
                <a:latin typeface="+mn-lt"/>
              </a:rPr>
            </a:br>
            <a:r>
              <a:rPr lang="ru-RU" sz="2000" dirty="0" smtClean="0">
                <a:solidFill>
                  <a:schemeClr val="accent5">
                    <a:lumMod val="75000"/>
                  </a:schemeClr>
                </a:solidFill>
                <a:latin typeface="+mn-lt"/>
              </a:rPr>
              <a:t>- Все естественные потребности у ребенка: </a:t>
            </a:r>
            <a:r>
              <a:rPr lang="ru-RU" sz="2000" b="1" dirty="0" smtClean="0">
                <a:solidFill>
                  <a:schemeClr val="accent5">
                    <a:lumMod val="75000"/>
                  </a:schemeClr>
                </a:solidFill>
                <a:latin typeface="+mn-lt"/>
              </a:rPr>
              <a:t>познавательная</a:t>
            </a:r>
            <a:r>
              <a:rPr lang="ru-RU" sz="2000" dirty="0" smtClean="0">
                <a:solidFill>
                  <a:schemeClr val="accent5">
                    <a:lumMod val="75000"/>
                  </a:schemeClr>
                </a:solidFill>
                <a:latin typeface="+mn-lt"/>
              </a:rPr>
              <a:t> (желание узнать новое), </a:t>
            </a:r>
            <a:r>
              <a:rPr lang="ru-RU" sz="2000" b="1" dirty="0" smtClean="0">
                <a:solidFill>
                  <a:schemeClr val="accent5">
                    <a:lumMod val="75000"/>
                  </a:schemeClr>
                </a:solidFill>
                <a:latin typeface="+mn-lt"/>
              </a:rPr>
              <a:t>художественная</a:t>
            </a:r>
            <a:r>
              <a:rPr lang="en-US" sz="2000" b="1" dirty="0" smtClean="0">
                <a:solidFill>
                  <a:schemeClr val="accent5">
                    <a:lumMod val="75000"/>
                  </a:schemeClr>
                </a:solidFill>
                <a:latin typeface="+mn-lt"/>
              </a:rPr>
              <a:t> </a:t>
            </a:r>
            <a:r>
              <a:rPr lang="ru-RU" sz="2000" dirty="0" smtClean="0">
                <a:solidFill>
                  <a:schemeClr val="accent5">
                    <a:lumMod val="75000"/>
                  </a:schemeClr>
                </a:solidFill>
                <a:latin typeface="+mn-lt"/>
              </a:rPr>
              <a:t>(рисовать), </a:t>
            </a:r>
            <a:r>
              <a:rPr lang="ru-RU" sz="2000" b="1" dirty="0" smtClean="0">
                <a:solidFill>
                  <a:schemeClr val="accent5">
                    <a:lumMod val="75000"/>
                  </a:schemeClr>
                </a:solidFill>
                <a:latin typeface="+mn-lt"/>
              </a:rPr>
              <a:t>музыкальная</a:t>
            </a:r>
            <a:r>
              <a:rPr lang="en-US" sz="2000" b="1" dirty="0" smtClean="0">
                <a:solidFill>
                  <a:schemeClr val="accent5">
                    <a:lumMod val="75000"/>
                  </a:schemeClr>
                </a:solidFill>
                <a:latin typeface="+mn-lt"/>
              </a:rPr>
              <a:t> </a:t>
            </a:r>
            <a:r>
              <a:rPr lang="ru-RU" sz="2000" dirty="0" smtClean="0">
                <a:solidFill>
                  <a:schemeClr val="accent5">
                    <a:lumMod val="75000"/>
                  </a:schemeClr>
                </a:solidFill>
                <a:latin typeface="+mn-lt"/>
              </a:rPr>
              <a:t>(слушать музыку, петь, танцевать под музыкальные ритмы), могут быть удовлетворены через игровые формы деятельности.</a:t>
            </a:r>
            <a:br>
              <a:rPr lang="ru-RU" sz="2000" dirty="0" smtClean="0">
                <a:solidFill>
                  <a:schemeClr val="accent5">
                    <a:lumMod val="75000"/>
                  </a:schemeClr>
                </a:solidFill>
                <a:latin typeface="+mn-lt"/>
              </a:rPr>
            </a:br>
            <a:r>
              <a:rPr lang="ru-RU" sz="2000" dirty="0">
                <a:solidFill>
                  <a:schemeClr val="accent5">
                    <a:lumMod val="75000"/>
                  </a:schemeClr>
                </a:solidFill>
                <a:latin typeface="+mn-lt"/>
              </a:rPr>
              <a:t>- Правильно подобранные игры способствуют развитию важных качеств и свойств личности ребенка.</a:t>
            </a:r>
            <a:br>
              <a:rPr lang="ru-RU" sz="2000" dirty="0">
                <a:solidFill>
                  <a:schemeClr val="accent5">
                    <a:lumMod val="75000"/>
                  </a:schemeClr>
                </a:solidFill>
                <a:latin typeface="+mn-lt"/>
              </a:rPr>
            </a:br>
            <a:r>
              <a:rPr lang="ru-RU" sz="2000" dirty="0">
                <a:solidFill>
                  <a:schemeClr val="accent5">
                    <a:lumMod val="75000"/>
                  </a:schemeClr>
                </a:solidFill>
                <a:latin typeface="+mn-lt"/>
              </a:rPr>
              <a:t>- В игре у ребенка формируется воображение, развивается способность к преобразованию действительности в образе.</a:t>
            </a:r>
            <a:r>
              <a:rPr lang="ru-RU" sz="2000" dirty="0">
                <a:solidFill>
                  <a:schemeClr val="accent5">
                    <a:lumMod val="50000"/>
                  </a:schemeClr>
                </a:solidFill>
              </a:rPr>
              <a:t/>
            </a:r>
            <a:br>
              <a:rPr lang="ru-RU" sz="2000" dirty="0">
                <a:solidFill>
                  <a:schemeClr val="accent5">
                    <a:lumMod val="50000"/>
                  </a:schemeClr>
                </a:solidFill>
              </a:rPr>
            </a:br>
            <a:r>
              <a:rPr lang="ru-RU" sz="2000" dirty="0">
                <a:solidFill>
                  <a:schemeClr val="accent5">
                    <a:lumMod val="50000"/>
                  </a:schemeClr>
                </a:solidFill>
              </a:rPr>
              <a:t/>
            </a:r>
            <a:br>
              <a:rPr lang="ru-RU" sz="2000" dirty="0">
                <a:solidFill>
                  <a:schemeClr val="accent5">
                    <a:lumMod val="50000"/>
                  </a:schemeClr>
                </a:solidFill>
              </a:rPr>
            </a:br>
            <a:endParaRPr lang="ru-RU" sz="2000" dirty="0">
              <a:solidFill>
                <a:schemeClr val="accent5">
                  <a:lumMod val="50000"/>
                </a:schemeClr>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288" y="285728"/>
            <a:ext cx="8424862" cy="523220"/>
          </a:xfrm>
          <a:prstGeom prst="rect">
            <a:avLst/>
          </a:prstGeom>
        </p:spPr>
        <p:txBody>
          <a:bodyPr wrap="square">
            <a:spAutoFit/>
          </a:bodyPr>
          <a:lstStyle/>
          <a:p>
            <a:pPr algn="ctr" fontAlgn="auto">
              <a:spcBef>
                <a:spcPts val="0"/>
              </a:spcBef>
              <a:spcAft>
                <a:spcPts val="0"/>
              </a:spcAft>
              <a:buFont typeface="Arial" pitchFamily="34" charset="0"/>
              <a:buNone/>
              <a:defRPr/>
            </a:pPr>
            <a:r>
              <a:rPr lang="ru-RU" sz="2800" b="1" dirty="0" smtClean="0">
                <a:solidFill>
                  <a:schemeClr val="accent5">
                    <a:lumMod val="75000"/>
                  </a:schemeClr>
                </a:solidFill>
                <a:latin typeface="+mn-lt"/>
                <a:cs typeface="+mn-cs"/>
              </a:rPr>
              <a:t>Возможности игры огромны:</a:t>
            </a:r>
            <a:endParaRPr lang="ru-RU" sz="2800" b="1" dirty="0">
              <a:solidFill>
                <a:schemeClr val="accent5">
                  <a:lumMod val="75000"/>
                </a:schemeClr>
              </a:solidFill>
              <a:latin typeface="+mn-lt"/>
              <a:cs typeface="+mn-cs"/>
            </a:endParaRPr>
          </a:p>
        </p:txBody>
      </p:sp>
      <p:sp>
        <p:nvSpPr>
          <p:cNvPr id="4" name="Прямоугольник 3"/>
          <p:cNvSpPr/>
          <p:nvPr/>
        </p:nvSpPr>
        <p:spPr>
          <a:xfrm>
            <a:off x="571472" y="785794"/>
            <a:ext cx="7888960" cy="3754874"/>
          </a:xfrm>
          <a:prstGeom prst="rect">
            <a:avLst/>
          </a:prstGeom>
        </p:spPr>
        <p:txBody>
          <a:bodyPr wrap="square">
            <a:spAutoFit/>
          </a:bodyPr>
          <a:lstStyle/>
          <a:p>
            <a:pPr>
              <a:buFont typeface="Wingdings" pitchFamily="2" charset="2"/>
              <a:buChar char="v"/>
            </a:pPr>
            <a:endParaRPr lang="ru-RU" b="1" dirty="0" smtClean="0"/>
          </a:p>
          <a:p>
            <a:pPr>
              <a:buFont typeface="Wingdings" pitchFamily="2" charset="2"/>
              <a:buChar char="v"/>
            </a:pPr>
            <a:r>
              <a:rPr lang="ru-RU" sz="2000" b="1" dirty="0" smtClean="0">
                <a:solidFill>
                  <a:schemeClr val="accent5">
                    <a:lumMod val="75000"/>
                  </a:schemeClr>
                </a:solidFill>
                <a:latin typeface="+mn-lt"/>
              </a:rPr>
              <a:t>Развивают познавательные процессы личности – внимание, </a:t>
            </a:r>
          </a:p>
          <a:p>
            <a:r>
              <a:rPr lang="ru-RU" sz="2000" b="1" dirty="0" smtClean="0">
                <a:solidFill>
                  <a:schemeClr val="accent5">
                    <a:lumMod val="75000"/>
                  </a:schemeClr>
                </a:solidFill>
                <a:latin typeface="+mn-lt"/>
              </a:rPr>
              <a:t>    память, восприятие, мышление, воображение;</a:t>
            </a:r>
          </a:p>
          <a:p>
            <a:pPr>
              <a:buFont typeface="Wingdings" pitchFamily="2" charset="2"/>
              <a:buChar char="v"/>
            </a:pPr>
            <a:r>
              <a:rPr lang="ru-RU" sz="2000" b="1" dirty="0" smtClean="0">
                <a:solidFill>
                  <a:schemeClr val="accent5">
                    <a:lumMod val="75000"/>
                  </a:schemeClr>
                </a:solidFill>
                <a:latin typeface="+mn-lt"/>
              </a:rPr>
              <a:t>Тренируют наблюдательность и ум;</a:t>
            </a:r>
          </a:p>
          <a:p>
            <a:pPr>
              <a:buFont typeface="Wingdings" pitchFamily="2" charset="2"/>
              <a:buChar char="v"/>
            </a:pPr>
            <a:r>
              <a:rPr lang="ru-RU" sz="2000" b="1" dirty="0" smtClean="0">
                <a:solidFill>
                  <a:schemeClr val="accent5">
                    <a:lumMod val="75000"/>
                  </a:schemeClr>
                </a:solidFill>
                <a:latin typeface="+mn-lt"/>
              </a:rPr>
              <a:t>Развивают творческие способности у детей;</a:t>
            </a:r>
          </a:p>
          <a:p>
            <a:pPr>
              <a:buFont typeface="Wingdings" pitchFamily="2" charset="2"/>
              <a:buChar char="v"/>
            </a:pPr>
            <a:r>
              <a:rPr lang="ru-RU" sz="2000" b="1" dirty="0" smtClean="0">
                <a:solidFill>
                  <a:schemeClr val="accent5">
                    <a:lumMod val="75000"/>
                  </a:schemeClr>
                </a:solidFill>
                <a:latin typeface="+mn-lt"/>
              </a:rPr>
              <a:t>Формируют эмоционально-чувственную сферу личности </a:t>
            </a:r>
          </a:p>
          <a:p>
            <a:r>
              <a:rPr lang="ru-RU" sz="2000" b="1" dirty="0" smtClean="0">
                <a:solidFill>
                  <a:schemeClr val="accent5">
                    <a:lumMod val="75000"/>
                  </a:schemeClr>
                </a:solidFill>
                <a:latin typeface="+mn-lt"/>
              </a:rPr>
              <a:t>    дошкольника;</a:t>
            </a:r>
          </a:p>
          <a:p>
            <a:pPr>
              <a:buFont typeface="Wingdings" pitchFamily="2" charset="2"/>
              <a:buChar char="v"/>
            </a:pPr>
            <a:r>
              <a:rPr lang="ru-RU" sz="2000" b="1" dirty="0" smtClean="0">
                <a:solidFill>
                  <a:schemeClr val="accent5">
                    <a:lumMod val="75000"/>
                  </a:schemeClr>
                </a:solidFill>
                <a:latin typeface="+mn-lt"/>
              </a:rPr>
              <a:t>Способствуют познанию ребенком самого себя и побуждают</a:t>
            </a:r>
          </a:p>
          <a:p>
            <a:r>
              <a:rPr lang="ru-RU" sz="2000" b="1" dirty="0" smtClean="0">
                <a:solidFill>
                  <a:schemeClr val="accent5">
                    <a:lumMod val="75000"/>
                  </a:schemeClr>
                </a:solidFill>
                <a:latin typeface="+mn-lt"/>
              </a:rPr>
              <a:t>     его к самосовершенствованию;</a:t>
            </a:r>
          </a:p>
          <a:p>
            <a:pPr>
              <a:buFont typeface="Wingdings" pitchFamily="2" charset="2"/>
              <a:buChar char="v"/>
            </a:pPr>
            <a:r>
              <a:rPr lang="ru-RU" sz="2000" b="1" dirty="0" smtClean="0">
                <a:solidFill>
                  <a:schemeClr val="accent5">
                    <a:lumMod val="75000"/>
                  </a:schemeClr>
                </a:solidFill>
                <a:latin typeface="+mn-lt"/>
              </a:rPr>
              <a:t>Учат самодисциплине, настойчивости, выдержке –</a:t>
            </a:r>
          </a:p>
          <a:p>
            <a:r>
              <a:rPr lang="ru-RU" sz="2000" b="1" dirty="0" smtClean="0">
                <a:solidFill>
                  <a:schemeClr val="accent5">
                    <a:lumMod val="75000"/>
                  </a:schemeClr>
                </a:solidFill>
                <a:latin typeface="+mn-lt"/>
              </a:rPr>
              <a:t>     всем тем качествам, без которых трудно жить и достигать </a:t>
            </a:r>
          </a:p>
          <a:p>
            <a:r>
              <a:rPr lang="ru-RU" sz="2000" b="1" dirty="0" smtClean="0">
                <a:solidFill>
                  <a:schemeClr val="accent5">
                    <a:lumMod val="75000"/>
                  </a:schemeClr>
                </a:solidFill>
                <a:latin typeface="+mn-lt"/>
              </a:rPr>
              <a:t>     поставленных целей и задач</a:t>
            </a:r>
            <a:endParaRPr lang="ru-RU" sz="2000" b="1" dirty="0">
              <a:solidFill>
                <a:schemeClr val="accent5">
                  <a:lumMod val="75000"/>
                </a:schemeClr>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5">
                    <a:lumMod val="75000"/>
                  </a:schemeClr>
                </a:solidFill>
                <a:latin typeface="+mn-lt"/>
              </a:rPr>
              <a:t>Виды игры:</a:t>
            </a:r>
            <a:endParaRPr lang="ru-RU" b="1" dirty="0">
              <a:solidFill>
                <a:schemeClr val="accent5">
                  <a:lumMod val="75000"/>
                </a:schemeClr>
              </a:solidFill>
              <a:latin typeface="+mn-lt"/>
            </a:endParaRPr>
          </a:p>
        </p:txBody>
      </p:sp>
      <p:sp>
        <p:nvSpPr>
          <p:cNvPr id="3" name="Содержимое 2"/>
          <p:cNvSpPr>
            <a:spLocks noGrp="1"/>
          </p:cNvSpPr>
          <p:nvPr>
            <p:ph idx="1"/>
          </p:nvPr>
        </p:nvSpPr>
        <p:spPr/>
        <p:txBody>
          <a:bodyPr/>
          <a:lstStyle/>
          <a:p>
            <a:pPr>
              <a:buNone/>
            </a:pPr>
            <a:r>
              <a:rPr lang="ru-RU" b="1" dirty="0" smtClean="0">
                <a:solidFill>
                  <a:schemeClr val="accent5">
                    <a:lumMod val="50000"/>
                  </a:schemeClr>
                </a:solidFill>
              </a:rPr>
              <a:t>  </a:t>
            </a:r>
            <a:r>
              <a:rPr lang="en-US" b="1" dirty="0" smtClean="0">
                <a:solidFill>
                  <a:schemeClr val="accent5">
                    <a:lumMod val="75000"/>
                  </a:schemeClr>
                </a:solidFill>
              </a:rPr>
              <a:t>* </a:t>
            </a:r>
            <a:r>
              <a:rPr lang="ru-RU" b="1" dirty="0" smtClean="0">
                <a:solidFill>
                  <a:schemeClr val="accent5">
                    <a:lumMod val="75000"/>
                  </a:schemeClr>
                </a:solidFill>
              </a:rPr>
              <a:t>Сюжетно- ролевая игра</a:t>
            </a:r>
          </a:p>
          <a:p>
            <a:pPr>
              <a:buNone/>
            </a:pPr>
            <a:r>
              <a:rPr lang="ru-RU" b="1" dirty="0" smtClean="0">
                <a:solidFill>
                  <a:schemeClr val="accent5">
                    <a:lumMod val="75000"/>
                  </a:schemeClr>
                </a:solidFill>
              </a:rPr>
              <a:t>  </a:t>
            </a:r>
            <a:r>
              <a:rPr lang="en-US" b="1" dirty="0" smtClean="0">
                <a:solidFill>
                  <a:schemeClr val="accent5">
                    <a:lumMod val="75000"/>
                  </a:schemeClr>
                </a:solidFill>
              </a:rPr>
              <a:t>* </a:t>
            </a:r>
            <a:r>
              <a:rPr lang="ru-RU" b="1" dirty="0" smtClean="0">
                <a:solidFill>
                  <a:schemeClr val="accent5">
                    <a:lumMod val="75000"/>
                  </a:schemeClr>
                </a:solidFill>
              </a:rPr>
              <a:t>Подвижная игра</a:t>
            </a:r>
          </a:p>
          <a:p>
            <a:pPr>
              <a:buNone/>
            </a:pPr>
            <a:r>
              <a:rPr lang="ru-RU" b="1" dirty="0" smtClean="0">
                <a:solidFill>
                  <a:schemeClr val="accent5">
                    <a:lumMod val="75000"/>
                  </a:schemeClr>
                </a:solidFill>
              </a:rPr>
              <a:t>  </a:t>
            </a:r>
            <a:r>
              <a:rPr lang="en-US" b="1" dirty="0" smtClean="0">
                <a:solidFill>
                  <a:schemeClr val="accent5">
                    <a:lumMod val="75000"/>
                  </a:schemeClr>
                </a:solidFill>
              </a:rPr>
              <a:t>* </a:t>
            </a:r>
            <a:r>
              <a:rPr lang="ru-RU" b="1" dirty="0" smtClean="0">
                <a:solidFill>
                  <a:schemeClr val="accent5">
                    <a:lumMod val="75000"/>
                  </a:schemeClr>
                </a:solidFill>
              </a:rPr>
              <a:t>Театрализованная игра</a:t>
            </a:r>
          </a:p>
          <a:p>
            <a:pPr>
              <a:buNone/>
            </a:pPr>
            <a:r>
              <a:rPr lang="ru-RU" b="1" dirty="0" smtClean="0">
                <a:solidFill>
                  <a:schemeClr val="accent5">
                    <a:lumMod val="75000"/>
                  </a:schemeClr>
                </a:solidFill>
              </a:rPr>
              <a:t>  </a:t>
            </a:r>
            <a:r>
              <a:rPr lang="en-US" b="1" dirty="0" smtClean="0">
                <a:solidFill>
                  <a:schemeClr val="accent5">
                    <a:lumMod val="75000"/>
                  </a:schemeClr>
                </a:solidFill>
              </a:rPr>
              <a:t>* </a:t>
            </a:r>
            <a:r>
              <a:rPr lang="ru-RU" b="1" dirty="0" smtClean="0">
                <a:solidFill>
                  <a:schemeClr val="accent5">
                    <a:lumMod val="75000"/>
                  </a:schemeClr>
                </a:solidFill>
              </a:rPr>
              <a:t>Дидактическая игра</a:t>
            </a:r>
          </a:p>
          <a:p>
            <a:pPr>
              <a:buNone/>
            </a:pPr>
            <a:r>
              <a:rPr lang="ru-RU" b="1" dirty="0" smtClean="0">
                <a:solidFill>
                  <a:schemeClr val="accent5">
                    <a:lumMod val="50000"/>
                  </a:schemeClr>
                </a:solidFill>
              </a:rPr>
              <a:t> </a:t>
            </a:r>
            <a:endParaRPr lang="ru-RU"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74638"/>
            <a:ext cx="8147248" cy="922114"/>
          </a:xfrm>
        </p:spPr>
        <p:txBody>
          <a:bodyPr/>
          <a:lstStyle/>
          <a:p>
            <a:r>
              <a:rPr lang="ru-RU" b="1" dirty="0" smtClean="0">
                <a:solidFill>
                  <a:schemeClr val="accent5">
                    <a:lumMod val="75000"/>
                  </a:schemeClr>
                </a:solidFill>
                <a:latin typeface="+mn-lt"/>
              </a:rPr>
              <a:t>Сюжетно- ролевая игра</a:t>
            </a:r>
            <a:endParaRPr lang="ru-RU" b="1" i="1" dirty="0">
              <a:solidFill>
                <a:schemeClr val="accent5">
                  <a:lumMod val="75000"/>
                </a:schemeClr>
              </a:solidFill>
              <a:latin typeface="+mn-lt"/>
            </a:endParaRPr>
          </a:p>
        </p:txBody>
      </p:sp>
      <p:sp>
        <p:nvSpPr>
          <p:cNvPr id="3" name="Прямоугольник 2"/>
          <p:cNvSpPr/>
          <p:nvPr/>
        </p:nvSpPr>
        <p:spPr>
          <a:xfrm>
            <a:off x="395536" y="1124744"/>
            <a:ext cx="8248430" cy="2954655"/>
          </a:xfrm>
          <a:prstGeom prst="rect">
            <a:avLst/>
          </a:prstGeom>
        </p:spPr>
        <p:txBody>
          <a:bodyPr wrap="square">
            <a:spAutoFit/>
          </a:bodyPr>
          <a:lstStyle/>
          <a:p>
            <a:pPr algn="just"/>
            <a:r>
              <a:rPr lang="ru-RU" dirty="0">
                <a:solidFill>
                  <a:schemeClr val="accent5">
                    <a:lumMod val="50000"/>
                  </a:schemeClr>
                </a:solidFill>
                <a:latin typeface="+mn-lt"/>
              </a:rPr>
              <a:t>  </a:t>
            </a:r>
            <a:endParaRPr lang="ru-RU" b="1" dirty="0" smtClean="0">
              <a:solidFill>
                <a:schemeClr val="accent5">
                  <a:lumMod val="50000"/>
                </a:schemeClr>
              </a:solidFill>
              <a:latin typeface="+mn-lt"/>
            </a:endParaRPr>
          </a:p>
          <a:p>
            <a:pPr algn="just"/>
            <a:r>
              <a:rPr lang="ru-RU" sz="2400" b="1" dirty="0" smtClean="0">
                <a:solidFill>
                  <a:schemeClr val="accent5">
                    <a:lumMod val="75000"/>
                  </a:schemeClr>
                </a:solidFill>
                <a:latin typeface="+mn-lt"/>
              </a:rPr>
              <a:t>Сюжетно-ролевые </a:t>
            </a:r>
            <a:r>
              <a:rPr lang="ru-RU" sz="2400" b="1" dirty="0">
                <a:solidFill>
                  <a:schemeClr val="accent5">
                    <a:lumMod val="75000"/>
                  </a:schemeClr>
                </a:solidFill>
                <a:latin typeface="+mn-lt"/>
              </a:rPr>
              <a:t>игры</a:t>
            </a:r>
            <a:r>
              <a:rPr lang="ru-RU" sz="2400" dirty="0">
                <a:solidFill>
                  <a:schemeClr val="accent5">
                    <a:lumMod val="75000"/>
                  </a:schemeClr>
                </a:solidFill>
                <a:latin typeface="+mn-lt"/>
              </a:rPr>
              <a:t> – игры, в которых дети подражают бытовой, трудовой и общественной деятельности взрослых. Например, игры в детский сад, больницу, дочки-матери, магазин</a:t>
            </a:r>
            <a:r>
              <a:rPr lang="ru-RU" sz="2400" dirty="0" smtClean="0">
                <a:solidFill>
                  <a:schemeClr val="accent5">
                    <a:lumMod val="75000"/>
                  </a:schemeClr>
                </a:solidFill>
                <a:latin typeface="+mn-lt"/>
              </a:rPr>
              <a:t>, </a:t>
            </a:r>
            <a:r>
              <a:rPr lang="ru-RU" sz="2400" dirty="0" smtClean="0">
                <a:solidFill>
                  <a:schemeClr val="accent5">
                    <a:lumMod val="75000"/>
                  </a:schemeClr>
                </a:solidFill>
                <a:latin typeface="+mn-lt"/>
              </a:rPr>
              <a:t>пожарных, </a:t>
            </a:r>
            <a:r>
              <a:rPr lang="ru-RU" sz="2400" dirty="0">
                <a:solidFill>
                  <a:schemeClr val="accent5">
                    <a:lumMod val="75000"/>
                  </a:schemeClr>
                </a:solidFill>
                <a:latin typeface="+mn-lt"/>
              </a:rPr>
              <a:t>железную </a:t>
            </a:r>
            <a:r>
              <a:rPr lang="ru-RU" sz="2400" dirty="0" smtClean="0">
                <a:solidFill>
                  <a:schemeClr val="accent5">
                    <a:lumMod val="75000"/>
                  </a:schemeClr>
                </a:solidFill>
                <a:latin typeface="+mn-lt"/>
              </a:rPr>
              <a:t>дорогу и т.д. </a:t>
            </a:r>
          </a:p>
          <a:p>
            <a:pPr algn="just"/>
            <a:r>
              <a:rPr lang="ru-RU" sz="2400" dirty="0" smtClean="0">
                <a:solidFill>
                  <a:schemeClr val="accent5">
                    <a:lumMod val="75000"/>
                  </a:schemeClr>
                </a:solidFill>
                <a:latin typeface="+mn-lt"/>
              </a:rPr>
              <a:t>Сюжетные </a:t>
            </a:r>
            <a:r>
              <a:rPr lang="ru-RU" sz="2400" dirty="0">
                <a:solidFill>
                  <a:schemeClr val="accent5">
                    <a:lumMod val="75000"/>
                  </a:schemeClr>
                </a:solidFill>
                <a:latin typeface="+mn-lt"/>
              </a:rPr>
              <a:t>игры, помимо познавательного назначения, развивают детскую инициативу, творчество, </a:t>
            </a:r>
            <a:r>
              <a:rPr lang="ru-RU" sz="2400" dirty="0" smtClean="0">
                <a:solidFill>
                  <a:schemeClr val="accent5">
                    <a:lumMod val="75000"/>
                  </a:schemeClr>
                </a:solidFill>
                <a:latin typeface="+mn-lt"/>
              </a:rPr>
              <a:t>наблюдательность</a:t>
            </a:r>
            <a:r>
              <a:rPr lang="ru-RU" sz="2400" b="1" dirty="0" smtClean="0">
                <a:solidFill>
                  <a:schemeClr val="accent5">
                    <a:lumMod val="75000"/>
                  </a:schemeClr>
                </a:solidFill>
                <a:latin typeface="+mn-lt"/>
              </a:rPr>
              <a:t> </a:t>
            </a:r>
            <a:endParaRPr lang="ru-RU" sz="2400" dirty="0">
              <a:solidFill>
                <a:schemeClr val="accent5">
                  <a:lumMod val="75000"/>
                </a:schemeClr>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chemeClr val="accent5">
                    <a:lumMod val="75000"/>
                  </a:schemeClr>
                </a:solidFill>
                <a:latin typeface="+mn-lt"/>
              </a:rPr>
              <a:t>Пожарные</a:t>
            </a:r>
            <a:endParaRPr lang="ru-RU" dirty="0">
              <a:solidFill>
                <a:schemeClr val="accent5">
                  <a:lumMod val="75000"/>
                </a:schemeClr>
              </a:solidFill>
              <a:latin typeface="+mn-lt"/>
            </a:endParaRPr>
          </a:p>
        </p:txBody>
      </p:sp>
      <p:pic>
        <p:nvPicPr>
          <p:cNvPr id="4" name="Содержимое 3" descr="20190211_122835.jpg"/>
          <p:cNvPicPr>
            <a:picLocks noGrp="1" noChangeAspect="1"/>
          </p:cNvPicPr>
          <p:nvPr>
            <p:ph idx="1"/>
          </p:nvPr>
        </p:nvPicPr>
        <p:blipFill>
          <a:blip r:embed="rId2" cstate="print"/>
          <a:stretch>
            <a:fillRect/>
          </a:stretch>
        </p:blipFill>
        <p:spPr>
          <a:xfrm>
            <a:off x="560035" y="1557338"/>
            <a:ext cx="8046155" cy="4525962"/>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20190211_122906.jpg"/>
          <p:cNvPicPr>
            <a:picLocks noGrp="1" noChangeAspect="1"/>
          </p:cNvPicPr>
          <p:nvPr>
            <p:ph idx="1"/>
          </p:nvPr>
        </p:nvPicPr>
        <p:blipFill>
          <a:blip r:embed="rId2" cstate="print"/>
          <a:stretch>
            <a:fillRect/>
          </a:stretch>
        </p:blipFill>
        <p:spPr>
          <a:xfrm>
            <a:off x="500034" y="785794"/>
            <a:ext cx="8046155" cy="4740276"/>
          </a:xfrm>
        </p:spPr>
      </p:pic>
    </p:spTree>
  </p:cSld>
  <p:clrMapOvr>
    <a:masterClrMapping/>
  </p:clrMapOvr>
</p:sld>
</file>

<file path=ppt/theme/theme1.xml><?xml version="1.0" encoding="utf-8"?>
<a:theme xmlns:a="http://schemas.openxmlformats.org/drawingml/2006/main" name="43335_shk-2">
  <a:themeElements>
    <a:clrScheme name="елочный">
      <a:dk1>
        <a:srgbClr val="003300"/>
      </a:dk1>
      <a:lt1>
        <a:srgbClr val="99FF99"/>
      </a:lt1>
      <a:dk2>
        <a:srgbClr val="006600"/>
      </a:dk2>
      <a:lt2>
        <a:srgbClr val="99FF66"/>
      </a:lt2>
      <a:accent1>
        <a:srgbClr val="FFFF00"/>
      </a:accent1>
      <a:accent2>
        <a:srgbClr val="66FF33"/>
      </a:accent2>
      <a:accent3>
        <a:srgbClr val="009900"/>
      </a:accent3>
      <a:accent4>
        <a:srgbClr val="FFFF99"/>
      </a:accent4>
      <a:accent5>
        <a:srgbClr val="6600FF"/>
      </a:accent5>
      <a:accent6>
        <a:srgbClr val="CCFF33"/>
      </a:accent6>
      <a:hlink>
        <a:srgbClr val="0000FF"/>
      </a:hlink>
      <a:folHlink>
        <a:srgbClr val="00CC66"/>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43335_shk-2</Template>
  <TotalTime>1325</TotalTime>
  <Words>364</Words>
  <Application>Microsoft Office PowerPoint</Application>
  <PresentationFormat>Экран (4:3)</PresentationFormat>
  <Paragraphs>60</Paragraphs>
  <Slides>34</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43335_shk-2</vt:lpstr>
      <vt:lpstr>Слайд 1</vt:lpstr>
      <vt:lpstr>Слайд 2</vt:lpstr>
      <vt:lpstr>Слайд 3</vt:lpstr>
      <vt:lpstr>Значение игры в формировании личности ребенка - По своей сути игра является первым видом деятельности, которой обучается ребенок. - Именно игровой деятельности принадлежит особо значимая роль в развитии личности ребенка, в формировании важнейших черт характера, обогащении внутреннего мира. - Все естественные потребности у ребенка: познавательная (желание узнать новое), художественная (рисовать), музыкальная (слушать музыку, петь, танцевать под музыкальные ритмы), могут быть удовлетворены через игровые формы деятельности. - Правильно подобранные игры способствуют развитию важных качеств и свойств личности ребенка. - В игре у ребенка формируется воображение, развивается способность к преобразованию действительности в образе.  </vt:lpstr>
      <vt:lpstr>Слайд 5</vt:lpstr>
      <vt:lpstr>Виды игры:</vt:lpstr>
      <vt:lpstr>Сюжетно- ролевая игра</vt:lpstr>
      <vt:lpstr>Пожарные</vt:lpstr>
      <vt:lpstr>Слайд 9</vt:lpstr>
      <vt:lpstr>Магазин</vt:lpstr>
      <vt:lpstr>Слайд 11</vt:lpstr>
      <vt:lpstr>Поликлиника</vt:lpstr>
      <vt:lpstr>Регистратура</vt:lpstr>
      <vt:lpstr>Слайд 14</vt:lpstr>
      <vt:lpstr>На приеме у врача</vt:lpstr>
      <vt:lpstr>Слайд 16</vt:lpstr>
      <vt:lpstr>Слайд 17</vt:lpstr>
      <vt:lpstr>Слайд 18</vt:lpstr>
      <vt:lpstr>«Море волнуется»</vt:lpstr>
      <vt:lpstr>«Пустое место»</vt:lpstr>
      <vt:lpstr>«Гном, мороз и елочки»</vt:lpstr>
      <vt:lpstr>«Ловкие обезьянки»</vt:lpstr>
      <vt:lpstr>Театрализованная игра</vt:lpstr>
      <vt:lpstr>Слайд 24</vt:lpstr>
      <vt:lpstr>Слайд 25</vt:lpstr>
      <vt:lpstr>Слайд 26</vt:lpstr>
      <vt:lpstr>«Мои первые буквы»</vt:lpstr>
      <vt:lpstr>Слайд 28</vt:lpstr>
      <vt:lpstr>Слайд 29</vt:lpstr>
      <vt:lpstr>«Времена года»</vt:lpstr>
      <vt:lpstr>«Профессии»</vt:lpstr>
      <vt:lpstr>              Конструктивные игры</vt:lpstr>
      <vt:lpstr>Слайд 33</vt:lpstr>
      <vt:lpstr>Спасибо за внимание!</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112</cp:revision>
  <dcterms:created xsi:type="dcterms:W3CDTF">2015-12-16T12:55:08Z</dcterms:created>
  <dcterms:modified xsi:type="dcterms:W3CDTF">2022-01-20T16:50:01Z</dcterms:modified>
</cp:coreProperties>
</file>