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8" r:id="rId4"/>
    <p:sldId id="259" r:id="rId5"/>
    <p:sldId id="260" r:id="rId6"/>
    <p:sldId id="261" r:id="rId7"/>
    <p:sldId id="263"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02.12.2015</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02.12.2015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02.12.2015</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02.12.2015</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02.12.2015</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33365" y="2708476"/>
            <a:ext cx="3313355" cy="3312812"/>
          </a:xfrm>
        </p:spPr>
        <p:txBody>
          <a:bodyPr>
            <a:normAutofit/>
          </a:bodyPr>
          <a:lstStyle/>
          <a:p>
            <a:r>
              <a:rPr lang="ru-RU" b="1" dirty="0" smtClean="0"/>
              <a:t>Виды речевых нарушений</a:t>
            </a:r>
            <a:br>
              <a:rPr lang="ru-RU" b="1" dirty="0" smtClean="0"/>
            </a:br>
            <a:r>
              <a:rPr lang="ru-RU" b="1" dirty="0" smtClean="0"/>
              <a:t/>
            </a:r>
            <a:br>
              <a:rPr lang="ru-RU" b="1" dirty="0" smtClean="0"/>
            </a:br>
            <a:r>
              <a:rPr lang="ru-RU" sz="2200" b="1" dirty="0" smtClean="0"/>
              <a:t>учитель-логопед </a:t>
            </a:r>
            <a:r>
              <a:rPr lang="ru-RU" sz="2200" b="1" dirty="0" err="1" smtClean="0"/>
              <a:t>Себряева</a:t>
            </a:r>
            <a:r>
              <a:rPr lang="ru-RU" sz="2200" b="1" dirty="0" smtClean="0"/>
              <a:t> Наталья Александровна</a:t>
            </a:r>
            <a:endParaRPr lang="ru-RU" sz="2200" b="1" dirty="0"/>
          </a:p>
        </p:txBody>
      </p:sp>
    </p:spTree>
    <p:extLst>
      <p:ext uri="{BB962C8B-B14F-4D97-AF65-F5344CB8AC3E}">
        <p14:creationId xmlns:p14="http://schemas.microsoft.com/office/powerpoint/2010/main" val="2614192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836712"/>
            <a:ext cx="7920880" cy="5472608"/>
          </a:xfrm>
        </p:spPr>
        <p:txBody>
          <a:bodyPr>
            <a:normAutofit fontScale="77500" lnSpcReduction="20000"/>
          </a:bodyPr>
          <a:lstStyle/>
          <a:p>
            <a:pPr marL="68580" indent="0" algn="just">
              <a:buNone/>
            </a:pPr>
            <a:r>
              <a:rPr lang="ru-RU" dirty="0">
                <a:latin typeface="Times New Roman" pitchFamily="18" charset="0"/>
                <a:cs typeface="Times New Roman" pitchFamily="18" charset="0"/>
              </a:rPr>
              <a:t>В последние годы прослеживается выраженная тенденция к росту такой речевой патологии, как дизартрия.</a:t>
            </a:r>
          </a:p>
          <a:p>
            <a:pPr algn="just"/>
            <a:endParaRPr lang="ru-RU" dirty="0">
              <a:latin typeface="Times New Roman" pitchFamily="18" charset="0"/>
              <a:cs typeface="Times New Roman" pitchFamily="18" charset="0"/>
            </a:endParaRPr>
          </a:p>
          <a:p>
            <a:pPr marL="68580" indent="0" algn="just">
              <a:buNone/>
            </a:pPr>
            <a:r>
              <a:rPr lang="ru-RU" dirty="0">
                <a:latin typeface="Times New Roman" pitchFamily="18" charset="0"/>
                <a:cs typeface="Times New Roman" pitchFamily="18" charset="0"/>
              </a:rPr>
              <a:t>Дизартрия – тяжелое нарушение речи, сопровождающееся расстройством артикуляции, фонации, речевого дыхания, темпо-ритмической организации и интонационной окраски речи, обусловленное органической недостаточностью  иннервации речевого аппарата (т. е. у детей отмечается ограничение подвижности речевой и мимической мускулатуры), в результате чего речь теряет свою членораздельность и внятность. </a:t>
            </a:r>
          </a:p>
          <a:p>
            <a:pPr marL="68580" indent="0" algn="just">
              <a:buNone/>
            </a:pPr>
            <a:r>
              <a:rPr lang="ru-RU" dirty="0">
                <a:latin typeface="Times New Roman" pitchFamily="18" charset="0"/>
                <a:cs typeface="Times New Roman" pitchFamily="18" charset="0"/>
              </a:rPr>
              <a:t> </a:t>
            </a:r>
          </a:p>
          <a:p>
            <a:pPr marL="68580" indent="0" algn="just">
              <a:buNone/>
            </a:pPr>
            <a:r>
              <a:rPr lang="ru-RU" dirty="0" err="1" smtClean="0">
                <a:latin typeface="Times New Roman" pitchFamily="18" charset="0"/>
                <a:cs typeface="Times New Roman" pitchFamily="18" charset="0"/>
              </a:rPr>
              <a:t>Дизартирия</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это неврологический термин, так как в её основе лежат органические поражения центральной и периферической нервной системы. Данное речевое нарушение изучается специалистами в области неврологии. </a:t>
            </a:r>
          </a:p>
          <a:p>
            <a:pPr marL="68580" indent="0" algn="just">
              <a:buNone/>
            </a:pPr>
            <a:r>
              <a:rPr lang="ru-RU" dirty="0">
                <a:latin typeface="Times New Roman" pitchFamily="18" charset="0"/>
                <a:cs typeface="Times New Roman" pitchFamily="18" charset="0"/>
              </a:rPr>
              <a:t> </a:t>
            </a:r>
          </a:p>
          <a:p>
            <a:pPr marL="68580" indent="0" algn="just">
              <a:buNone/>
            </a:pPr>
            <a:r>
              <a:rPr lang="ru-RU" dirty="0">
                <a:latin typeface="Times New Roman" pitchFamily="18" charset="0"/>
                <a:cs typeface="Times New Roman" pitchFamily="18" charset="0"/>
              </a:rPr>
              <a:t>Дизартрия может наблюдаться как в тяжелой, так и в легкой форме.</a:t>
            </a:r>
          </a:p>
          <a:p>
            <a:pPr algn="just"/>
            <a:endParaRPr lang="ru-RU" dirty="0">
              <a:latin typeface="Times New Roman" pitchFamily="18" charset="0"/>
              <a:cs typeface="Times New Roman" pitchFamily="18" charset="0"/>
            </a:endParaRPr>
          </a:p>
          <a:p>
            <a:pPr marL="68580" indent="0" algn="just">
              <a:buNone/>
            </a:pPr>
            <a:r>
              <a:rPr lang="ru-RU" dirty="0">
                <a:latin typeface="Times New Roman" pitchFamily="18" charset="0"/>
                <a:cs typeface="Times New Roman" pitchFamily="18" charset="0"/>
              </a:rPr>
              <a:t>Тяжелая форма чаще всего рассматривается в рамках детского церебрального паралича и является его компонентом. Дети с тяжелой формой дизартрии получают комплексную логопедическую и врачебную помощь в специальных учреждениях.</a:t>
            </a:r>
          </a:p>
          <a:p>
            <a:endParaRPr lang="ru-RU" dirty="0"/>
          </a:p>
        </p:txBody>
      </p:sp>
    </p:spTree>
    <p:extLst>
      <p:ext uri="{BB962C8B-B14F-4D97-AF65-F5344CB8AC3E}">
        <p14:creationId xmlns:p14="http://schemas.microsoft.com/office/powerpoint/2010/main" val="218116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836712"/>
            <a:ext cx="7920880" cy="5328591"/>
          </a:xfrm>
        </p:spPr>
        <p:txBody>
          <a:bodyPr>
            <a:normAutofit fontScale="62500" lnSpcReduction="20000"/>
          </a:bodyPr>
          <a:lstStyle/>
          <a:p>
            <a:pPr marL="68580" indent="0" algn="just">
              <a:buNone/>
            </a:pPr>
            <a:r>
              <a:rPr lang="ru-RU" sz="3400" dirty="0">
                <a:latin typeface="Times New Roman" pitchFamily="18" charset="0"/>
                <a:cs typeface="Times New Roman" pitchFamily="18" charset="0"/>
              </a:rPr>
              <a:t>Дети с легкими формами дизартрии  не выделяются резко среди своих </a:t>
            </a:r>
            <a:r>
              <a:rPr lang="ru-RU" sz="3400" dirty="0" smtClean="0">
                <a:latin typeface="Times New Roman" pitchFamily="18" charset="0"/>
                <a:cs typeface="Times New Roman" pitchFamily="18" charset="0"/>
              </a:rPr>
              <a:t>сверстников</a:t>
            </a:r>
            <a:r>
              <a:rPr lang="ru-RU" sz="3400" dirty="0">
                <a:latin typeface="Times New Roman" pitchFamily="18" charset="0"/>
                <a:cs typeface="Times New Roman" pitchFamily="18" charset="0"/>
              </a:rPr>
              <a:t>. Однако, помимо речевых нарушений, у них имеются некоторые особенности</a:t>
            </a:r>
            <a:r>
              <a:rPr lang="ru-RU" sz="3400" dirty="0" smtClean="0">
                <a:latin typeface="Times New Roman" pitchFamily="18" charset="0"/>
                <a:cs typeface="Times New Roman" pitchFamily="18" charset="0"/>
              </a:rPr>
              <a:t>:</a:t>
            </a:r>
          </a:p>
          <a:p>
            <a:pPr marL="68580" indent="0" algn="just">
              <a:buNone/>
            </a:pPr>
            <a:endParaRPr lang="ru-RU" sz="3400" dirty="0">
              <a:latin typeface="Times New Roman" pitchFamily="18" charset="0"/>
              <a:cs typeface="Times New Roman" pitchFamily="18" charset="0"/>
            </a:endParaRPr>
          </a:p>
          <a:p>
            <a:pPr algn="just"/>
            <a:r>
              <a:rPr lang="ru-RU" sz="3400" dirty="0" smtClean="0">
                <a:latin typeface="Times New Roman" pitchFamily="18" charset="0"/>
                <a:cs typeface="Times New Roman" pitchFamily="18" charset="0"/>
              </a:rPr>
              <a:t>эти </a:t>
            </a:r>
            <a:r>
              <a:rPr lang="ru-RU" sz="3400" dirty="0">
                <a:latin typeface="Times New Roman" pitchFamily="18" charset="0"/>
                <a:cs typeface="Times New Roman" pitchFamily="18" charset="0"/>
              </a:rPr>
              <a:t>дети плохо едят. Обычно они не любят мясо, хлебные корочки, морковь, твердое яблоко, так как </a:t>
            </a:r>
            <a:r>
              <a:rPr lang="ru-RU" sz="3400" dirty="0" smtClean="0">
                <a:latin typeface="Times New Roman" pitchFamily="18" charset="0"/>
                <a:cs typeface="Times New Roman" pitchFamily="18" charset="0"/>
              </a:rPr>
              <a:t>им </a:t>
            </a:r>
            <a:r>
              <a:rPr lang="ru-RU" sz="3400" dirty="0">
                <a:latin typeface="Times New Roman" pitchFamily="18" charset="0"/>
                <a:cs typeface="Times New Roman" pitchFamily="18" charset="0"/>
              </a:rPr>
              <a:t>трудно жевать. Необходимо постепенно, понемногу приучать ребенка хорошо пережевывать и твердую пищу; </a:t>
            </a:r>
          </a:p>
          <a:p>
            <a:pPr algn="just"/>
            <a:r>
              <a:rPr lang="ru-RU" sz="3400" dirty="0" smtClean="0">
                <a:latin typeface="Times New Roman" pitchFamily="18" charset="0"/>
                <a:cs typeface="Times New Roman" pitchFamily="18" charset="0"/>
              </a:rPr>
              <a:t>труднее </a:t>
            </a:r>
            <a:r>
              <a:rPr lang="ru-RU" sz="3400" dirty="0">
                <a:latin typeface="Times New Roman" pitchFamily="18" charset="0"/>
                <a:cs typeface="Times New Roman" pitchFamily="18" charset="0"/>
              </a:rPr>
              <a:t>у таких детей воспитываются культурно-гигиенические навыки, требующие точных движений различных </a:t>
            </a:r>
            <a:r>
              <a:rPr lang="ru-RU" sz="3400" dirty="0" smtClean="0">
                <a:latin typeface="Times New Roman" pitchFamily="18" charset="0"/>
                <a:cs typeface="Times New Roman" pitchFamily="18" charset="0"/>
              </a:rPr>
              <a:t>групп </a:t>
            </a:r>
            <a:r>
              <a:rPr lang="ru-RU" sz="3400" dirty="0">
                <a:latin typeface="Times New Roman" pitchFamily="18" charset="0"/>
                <a:cs typeface="Times New Roman" pitchFamily="18" charset="0"/>
              </a:rPr>
              <a:t>мышц. Ребенок не может самостоятельно полоскать рот, так как у него слабо развиты мышцы щек, языка;</a:t>
            </a:r>
          </a:p>
          <a:p>
            <a:pPr algn="just"/>
            <a:r>
              <a:rPr lang="ru-RU" sz="3400" dirty="0" smtClean="0">
                <a:latin typeface="Times New Roman" pitchFamily="18" charset="0"/>
                <a:cs typeface="Times New Roman" pitchFamily="18" charset="0"/>
              </a:rPr>
              <a:t>дети </a:t>
            </a:r>
            <a:r>
              <a:rPr lang="ru-RU" sz="3400" dirty="0">
                <a:latin typeface="Times New Roman" pitchFamily="18" charset="0"/>
                <a:cs typeface="Times New Roman" pitchFamily="18" charset="0"/>
              </a:rPr>
              <a:t>с дизартрией не любят и не хотят застегивать сами пуговицы, шнуровать ботинки, засучивать рукава;</a:t>
            </a:r>
          </a:p>
          <a:p>
            <a:pPr algn="just"/>
            <a:r>
              <a:rPr lang="ru-RU" sz="3400" dirty="0" smtClean="0">
                <a:latin typeface="Times New Roman" pitchFamily="18" charset="0"/>
                <a:cs typeface="Times New Roman" pitchFamily="18" charset="0"/>
              </a:rPr>
              <a:t>дети </a:t>
            </a:r>
            <a:r>
              <a:rPr lang="ru-RU" sz="3400" dirty="0">
                <a:latin typeface="Times New Roman" pitchFamily="18" charset="0"/>
                <a:cs typeface="Times New Roman" pitchFamily="18" charset="0"/>
              </a:rPr>
              <a:t>испытывают затруднения и в изобразительной деятельности. Они не могут правильно держать карандаш, </a:t>
            </a:r>
            <a:r>
              <a:rPr lang="ru-RU" sz="3400" dirty="0" smtClean="0">
                <a:latin typeface="Times New Roman" pitchFamily="18" charset="0"/>
                <a:cs typeface="Times New Roman" pitchFamily="18" charset="0"/>
              </a:rPr>
              <a:t>пользоваться </a:t>
            </a:r>
            <a:r>
              <a:rPr lang="ru-RU" sz="3400" dirty="0">
                <a:latin typeface="Times New Roman" pitchFamily="18" charset="0"/>
                <a:cs typeface="Times New Roman" pitchFamily="18" charset="0"/>
              </a:rPr>
              <a:t>ножницами, регулировать силу нажима на карандаш и кисточку</a:t>
            </a:r>
            <a:r>
              <a:rPr lang="ru-RU" sz="3400" dirty="0" smtClean="0">
                <a:latin typeface="Times New Roman" pitchFamily="18" charset="0"/>
                <a:cs typeface="Times New Roman" pitchFamily="18" charset="0"/>
              </a:rPr>
              <a:t>;</a:t>
            </a:r>
          </a:p>
          <a:p>
            <a:pPr algn="just"/>
            <a:endParaRPr lang="ru-RU" sz="2900" dirty="0" smtClean="0"/>
          </a:p>
          <a:p>
            <a:endParaRPr lang="ru-RU" dirty="0"/>
          </a:p>
        </p:txBody>
      </p:sp>
    </p:spTree>
    <p:extLst>
      <p:ext uri="{BB962C8B-B14F-4D97-AF65-F5344CB8AC3E}">
        <p14:creationId xmlns:p14="http://schemas.microsoft.com/office/powerpoint/2010/main" val="122465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764705"/>
            <a:ext cx="7776864" cy="2160239"/>
          </a:xfrm>
        </p:spPr>
        <p:txBody>
          <a:bodyPr>
            <a:normAutofit fontScale="92500"/>
          </a:bodyPr>
          <a:lstStyle/>
          <a:p>
            <a:pPr algn="just"/>
            <a:r>
              <a:rPr lang="ru-RU" sz="2200" dirty="0">
                <a:latin typeface="Times New Roman" pitchFamily="18" charset="0"/>
                <a:cs typeface="Times New Roman" pitchFamily="18" charset="0"/>
              </a:rPr>
              <a:t>для таких детей характерны также затруднения при выполнении физических упражнений и танцах. Про таких детей говорят, что они неуклюжие, потому что они не могут четко, точно выполнять различные двигательные упражнения. Им трудно удерживать равновесие, стоя на одной ноге, часто они не умеют прыгать на левой или правой ноге;</a:t>
            </a:r>
          </a:p>
          <a:p>
            <a:endParaRPr lang="ru-RU" dirty="0"/>
          </a:p>
        </p:txBody>
      </p:sp>
      <p:sp>
        <p:nvSpPr>
          <p:cNvPr id="4" name="Прямоугольник 3"/>
          <p:cNvSpPr/>
          <p:nvPr/>
        </p:nvSpPr>
        <p:spPr>
          <a:xfrm>
            <a:off x="511665" y="2715885"/>
            <a:ext cx="8136904" cy="2308324"/>
          </a:xfrm>
          <a:prstGeom prst="rect">
            <a:avLst/>
          </a:prstGeom>
        </p:spPr>
        <p:txBody>
          <a:bodyPr wrap="square">
            <a:spAutoFit/>
          </a:bodyPr>
          <a:lstStyle/>
          <a:p>
            <a:pPr algn="just"/>
            <a:r>
              <a:rPr lang="ru-RU" b="1" i="1" dirty="0">
                <a:solidFill>
                  <a:schemeClr val="bg2">
                    <a:lumMod val="50000"/>
                  </a:schemeClr>
                </a:solidFill>
                <a:latin typeface="Times New Roman" pitchFamily="18" charset="0"/>
                <a:cs typeface="Times New Roman" pitchFamily="18" charset="0"/>
              </a:rPr>
              <a:t>Нарушения моторики у детей требуют дополнительных индивидуальных занятий в специальных учреждениях и дома. Обучение ребенка проводится по разным направлениям: развитие моторики (общей, мелкой, артикуляционной), исправление звукопроизношения, формирование ритмико-мелодической стороны речи и совершенствование дикции. Чтобы у ребенка выработались прочные навыки во всей двигательной сфере, требуется длительное время и использование разнообразных форм и приемов обучения.</a:t>
            </a:r>
            <a:endParaRPr lang="ru-RU" b="1"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5248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836712"/>
            <a:ext cx="7704856" cy="5472608"/>
          </a:xfrm>
        </p:spPr>
        <p:txBody>
          <a:bodyPr>
            <a:normAutofit fontScale="92500" lnSpcReduction="20000"/>
          </a:bodyPr>
          <a:lstStyle/>
          <a:p>
            <a:pPr algn="just"/>
            <a:r>
              <a:rPr lang="ru-RU" dirty="0">
                <a:latin typeface="Times New Roman" pitchFamily="18" charset="0"/>
                <a:cs typeface="Times New Roman" pitchFamily="18" charset="0"/>
              </a:rPr>
              <a:t>у детей проявляются нарушения и в эмоционально-волевой сфере в виде повышенной эмоциональной возбудимости и истощаемости нервной системы. Двигательное беспокойство усиливается при утомлении, некоторые склонны к реакциям </a:t>
            </a:r>
            <a:r>
              <a:rPr lang="ru-RU" dirty="0" err="1">
                <a:latin typeface="Times New Roman" pitchFamily="18" charset="0"/>
                <a:cs typeface="Times New Roman" pitchFamily="18" charset="0"/>
              </a:rPr>
              <a:t>истероидного</a:t>
            </a:r>
            <a:r>
              <a:rPr lang="ru-RU" dirty="0">
                <a:latin typeface="Times New Roman" pitchFamily="18" charset="0"/>
                <a:cs typeface="Times New Roman" pitchFamily="18" charset="0"/>
              </a:rPr>
              <a:t> типа: бросаются на пол и кричат, добиваясь желаемого. Другие дети пугливы, заторможены в новой обстановке и трудно приспосабливаются к ее изменению. Многие ранимы. Имея трудности с адаптацией в коллективе, часто страдают от низкой самооценки. </a:t>
            </a:r>
          </a:p>
          <a:p>
            <a:pPr marL="68580" indent="0" algn="just">
              <a:buNone/>
            </a:pPr>
            <a:endParaRPr lang="ru-RU" dirty="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психическом плане выражены нарушения </a:t>
            </a:r>
            <a:r>
              <a:rPr lang="ru-RU" dirty="0" smtClean="0">
                <a:latin typeface="Times New Roman" pitchFamily="18" charset="0"/>
                <a:cs typeface="Times New Roman" pitchFamily="18" charset="0"/>
              </a:rPr>
              <a:t>интеллектуальной </a:t>
            </a:r>
            <a:r>
              <a:rPr lang="ru-RU" dirty="0">
                <a:latin typeface="Times New Roman" pitchFamily="18" charset="0"/>
                <a:cs typeface="Times New Roman" pitchFamily="18" charset="0"/>
              </a:rPr>
              <a:t>деятельности в виде низкой </a:t>
            </a:r>
            <a:r>
              <a:rPr lang="ru-RU" dirty="0" smtClean="0">
                <a:latin typeface="Times New Roman" pitchFamily="18" charset="0"/>
                <a:cs typeface="Times New Roman" pitchFamily="18" charset="0"/>
              </a:rPr>
              <a:t>умственной работоспособности</a:t>
            </a:r>
            <a:r>
              <a:rPr lang="ru-RU" dirty="0">
                <a:latin typeface="Times New Roman" pitchFamily="18" charset="0"/>
                <a:cs typeface="Times New Roman" pitchFamily="18" charset="0"/>
              </a:rPr>
              <a:t>, нарушений памяти, внимания. </a:t>
            </a:r>
          </a:p>
          <a:p>
            <a:pPr marL="68580" indent="0" algn="just">
              <a:buNone/>
            </a:pPr>
            <a:r>
              <a:rPr lang="ru-RU" dirty="0"/>
              <a:t> </a:t>
            </a:r>
          </a:p>
          <a:p>
            <a:pPr marL="68580" indent="0" algn="just">
              <a:buNone/>
            </a:pPr>
            <a:r>
              <a:rPr lang="ru-RU" dirty="0">
                <a:solidFill>
                  <a:schemeClr val="bg2">
                    <a:lumMod val="50000"/>
                  </a:schemeClr>
                </a:solidFill>
                <a:latin typeface="Times New Roman" pitchFamily="18" charset="0"/>
                <a:cs typeface="Times New Roman" pitchFamily="18" charset="0"/>
              </a:rPr>
              <a:t>Совокупность перечисленных речевых нарушений (ОНР и  дизартрии)  служит серьезным препятствием для овладения  ребенком  программой детского сада общего типа, а в дальнейшем и программой общеобразовательной школы.</a:t>
            </a:r>
          </a:p>
          <a:p>
            <a:endParaRPr lang="ru-RU" dirty="0"/>
          </a:p>
        </p:txBody>
      </p:sp>
    </p:spTree>
    <p:extLst>
      <p:ext uri="{BB962C8B-B14F-4D97-AF65-F5344CB8AC3E}">
        <p14:creationId xmlns:p14="http://schemas.microsoft.com/office/powerpoint/2010/main" val="3210675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628801"/>
            <a:ext cx="7632847" cy="2160239"/>
          </a:xfrm>
        </p:spPr>
        <p:txBody>
          <a:bodyPr/>
          <a:lstStyle/>
          <a:p>
            <a:pPr algn="ctr"/>
            <a:r>
              <a:rPr lang="ru-RU" b="1" dirty="0" smtClean="0"/>
              <a:t>Спасибо за внимание!</a:t>
            </a:r>
            <a:endParaRPr lang="ru-RU" b="1" dirty="0"/>
          </a:p>
        </p:txBody>
      </p:sp>
    </p:spTree>
    <p:extLst>
      <p:ext uri="{BB962C8B-B14F-4D97-AF65-F5344CB8AC3E}">
        <p14:creationId xmlns:p14="http://schemas.microsoft.com/office/powerpoint/2010/main" val="194835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7848872" cy="936104"/>
          </a:xfrm>
        </p:spPr>
        <p:txBody>
          <a:bodyPr>
            <a:normAutofit fontScale="90000"/>
          </a:bodyPr>
          <a:lstStyle/>
          <a:p>
            <a:pPr algn="ctr"/>
            <a:r>
              <a:rPr lang="ru-RU" b="1" dirty="0">
                <a:solidFill>
                  <a:schemeClr val="bg2">
                    <a:lumMod val="50000"/>
                  </a:schemeClr>
                </a:solidFill>
                <a:latin typeface="Times New Roman" pitchFamily="18" charset="0"/>
                <a:cs typeface="Times New Roman" pitchFamily="18" charset="0"/>
              </a:rPr>
              <a:t>Что такое общее недоразвитие речи (ОНР)?</a:t>
            </a:r>
            <a:endParaRPr lang="ru-RU" dirty="0">
              <a:latin typeface="Times New Roman" pitchFamily="18" charset="0"/>
              <a:cs typeface="Times New Roman" pitchFamily="18" charset="0"/>
            </a:endParaRPr>
          </a:p>
        </p:txBody>
      </p:sp>
      <p:sp>
        <p:nvSpPr>
          <p:cNvPr id="3" name="Объект 2"/>
          <p:cNvSpPr>
            <a:spLocks noGrp="1"/>
          </p:cNvSpPr>
          <p:nvPr>
            <p:ph sz="quarter" idx="13"/>
          </p:nvPr>
        </p:nvSpPr>
        <p:spPr>
          <a:xfrm>
            <a:off x="683568" y="1988840"/>
            <a:ext cx="3778704" cy="4032448"/>
          </a:xfrm>
        </p:spPr>
        <p:txBody>
          <a:bodyPr>
            <a:normAutofit fontScale="92500" lnSpcReduction="20000"/>
          </a:bodyPr>
          <a:lstStyle/>
          <a:p>
            <a:pPr marL="68580" indent="0">
              <a:buNone/>
            </a:pPr>
            <a:r>
              <a:rPr lang="ru-RU" dirty="0">
                <a:latin typeface="Times New Roman" pitchFamily="18" charset="0"/>
                <a:cs typeface="Times New Roman" pitchFamily="18" charset="0"/>
              </a:rPr>
              <a:t>Недоразвитием речи принято считать такую форму речевой патологии, при которой у детей с нормальным слухом и интеллектом не сформированы следующие  компоненты языковой системы:    </a:t>
            </a:r>
          </a:p>
          <a:p>
            <a:r>
              <a:rPr lang="ru-RU" dirty="0">
                <a:latin typeface="Times New Roman" pitchFamily="18" charset="0"/>
                <a:cs typeface="Times New Roman" pitchFamily="18" charset="0"/>
              </a:rPr>
              <a:t> фонетика;</a:t>
            </a:r>
          </a:p>
          <a:p>
            <a:r>
              <a:rPr lang="ru-RU" dirty="0">
                <a:latin typeface="Times New Roman" pitchFamily="18" charset="0"/>
                <a:cs typeface="Times New Roman" pitchFamily="18" charset="0"/>
              </a:rPr>
              <a:t>  лексика;</a:t>
            </a:r>
          </a:p>
          <a:p>
            <a:r>
              <a:rPr lang="ru-RU" dirty="0">
                <a:latin typeface="Times New Roman" pitchFamily="18" charset="0"/>
                <a:cs typeface="Times New Roman" pitchFamily="18" charset="0"/>
              </a:rPr>
              <a:t>  грамматика;</a:t>
            </a:r>
          </a:p>
          <a:p>
            <a:r>
              <a:rPr lang="ru-RU" dirty="0">
                <a:latin typeface="Times New Roman" pitchFamily="18" charset="0"/>
                <a:cs typeface="Times New Roman" pitchFamily="18" charset="0"/>
              </a:rPr>
              <a:t>  связная речь. </a:t>
            </a:r>
          </a:p>
          <a:p>
            <a:endParaRPr lang="ru-RU" dirty="0"/>
          </a:p>
        </p:txBody>
      </p:sp>
      <p:pic>
        <p:nvPicPr>
          <p:cNvPr id="2050"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645025" y="2564904"/>
            <a:ext cx="352737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95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7312658" cy="576064"/>
          </a:xfrm>
        </p:spPr>
        <p:txBody>
          <a:bodyPr>
            <a:normAutofit/>
          </a:bodyPr>
          <a:lstStyle/>
          <a:p>
            <a:pPr algn="ctr"/>
            <a:r>
              <a:rPr lang="ru-RU" sz="2400" b="1" dirty="0">
                <a:latin typeface="Times New Roman" pitchFamily="18" charset="0"/>
                <a:cs typeface="Times New Roman" pitchFamily="18" charset="0"/>
              </a:rPr>
              <a:t>Фонетические нарушения характеризуются: </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755576" y="1268760"/>
            <a:ext cx="7560840" cy="4563869"/>
          </a:xfrm>
        </p:spPr>
        <p:txBody>
          <a:bodyPr>
            <a:normAutofit/>
          </a:bodyPr>
          <a:lstStyle/>
          <a:p>
            <a:pPr algn="just"/>
            <a:r>
              <a:rPr lang="ru-RU" dirty="0" smtClean="0">
                <a:latin typeface="Times New Roman" pitchFamily="18" charset="0"/>
                <a:cs typeface="Times New Roman" pitchFamily="18" charset="0"/>
              </a:rPr>
              <a:t>отсутствием </a:t>
            </a:r>
            <a:r>
              <a:rPr lang="ru-RU" dirty="0">
                <a:latin typeface="Times New Roman" pitchFamily="18" charset="0"/>
                <a:cs typeface="Times New Roman" pitchFamily="18" charset="0"/>
              </a:rPr>
              <a:t>звуков речи;</a:t>
            </a:r>
          </a:p>
          <a:p>
            <a:pPr algn="just"/>
            <a:r>
              <a:rPr lang="ru-RU" dirty="0" err="1" smtClean="0">
                <a:latin typeface="Times New Roman" pitchFamily="18" charset="0"/>
                <a:cs typeface="Times New Roman" pitchFamily="18" charset="0"/>
              </a:rPr>
              <a:t>недифференцируемым</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произношением звуков речи;</a:t>
            </a:r>
          </a:p>
          <a:p>
            <a:pPr algn="just"/>
            <a:r>
              <a:rPr lang="ru-RU" dirty="0" smtClean="0">
                <a:latin typeface="Times New Roman" pitchFamily="18" charset="0"/>
                <a:cs typeface="Times New Roman" pitchFamily="18" charset="0"/>
              </a:rPr>
              <a:t>заменами </a:t>
            </a:r>
            <a:r>
              <a:rPr lang="ru-RU" dirty="0">
                <a:latin typeface="Times New Roman" pitchFamily="18" charset="0"/>
                <a:cs typeface="Times New Roman" pitchFamily="18" charset="0"/>
              </a:rPr>
              <a:t>звуков;</a:t>
            </a:r>
          </a:p>
          <a:p>
            <a:pPr algn="just"/>
            <a:r>
              <a:rPr lang="ru-RU" dirty="0" smtClean="0">
                <a:latin typeface="Times New Roman" pitchFamily="18" charset="0"/>
                <a:cs typeface="Times New Roman" pitchFamily="18" charset="0"/>
              </a:rPr>
              <a:t>нестойким </a:t>
            </a:r>
            <a:r>
              <a:rPr lang="ru-RU" dirty="0">
                <a:latin typeface="Times New Roman" pitchFamily="18" charset="0"/>
                <a:cs typeface="Times New Roman" pitchFamily="18" charset="0"/>
              </a:rPr>
              <a:t>употреблением звуков в разных словах.</a:t>
            </a:r>
          </a:p>
          <a:p>
            <a:pPr marL="68580" indent="0" algn="ctr">
              <a:buNone/>
            </a:pPr>
            <a:r>
              <a:rPr lang="ru-RU" b="1" dirty="0">
                <a:solidFill>
                  <a:schemeClr val="bg2">
                    <a:lumMod val="50000"/>
                  </a:schemeClr>
                </a:solidFill>
                <a:latin typeface="Times New Roman" pitchFamily="18" charset="0"/>
                <a:cs typeface="Times New Roman" pitchFamily="18" charset="0"/>
              </a:rPr>
              <a:t>Слоговые нарушения характеризуются: </a:t>
            </a:r>
            <a:endParaRPr lang="ru-RU" dirty="0">
              <a:solidFill>
                <a:schemeClr val="bg2">
                  <a:lumMod val="50000"/>
                </a:schemeClr>
              </a:solidFill>
              <a:latin typeface="Times New Roman" pitchFamily="18" charset="0"/>
              <a:cs typeface="Times New Roman" pitchFamily="18" charset="0"/>
            </a:endParaRPr>
          </a:p>
          <a:p>
            <a:pPr algn="just"/>
            <a:r>
              <a:rPr lang="ru-RU" dirty="0">
                <a:latin typeface="Times New Roman" pitchFamily="18" charset="0"/>
                <a:cs typeface="Times New Roman" pitchFamily="18" charset="0"/>
              </a:rPr>
              <a:t>ошибочностью в передаче слоговой структуры слов. Дети при произношении слогов допускают: перестановку слогов, </a:t>
            </a:r>
            <a:r>
              <a:rPr lang="ru-RU" dirty="0" smtClean="0">
                <a:latin typeface="Times New Roman" pitchFamily="18" charset="0"/>
                <a:cs typeface="Times New Roman" pitchFamily="18" charset="0"/>
              </a:rPr>
              <a:t>добавляют </a:t>
            </a:r>
            <a:r>
              <a:rPr lang="ru-RU" dirty="0">
                <a:latin typeface="Times New Roman" pitchFamily="18" charset="0"/>
                <a:cs typeface="Times New Roman" pitchFamily="18" charset="0"/>
              </a:rPr>
              <a:t>лишние слоги, сокращают слова так, вместо балерина - </a:t>
            </a:r>
            <a:r>
              <a:rPr lang="ru-RU" dirty="0" err="1">
                <a:latin typeface="Times New Roman" pitchFamily="18" charset="0"/>
                <a:cs typeface="Times New Roman" pitchFamily="18" charset="0"/>
              </a:rPr>
              <a:t>барелина</a:t>
            </a:r>
            <a:r>
              <a:rPr lang="ru-RU" dirty="0">
                <a:latin typeface="Times New Roman" pitchFamily="18" charset="0"/>
                <a:cs typeface="Times New Roman" pitchFamily="18" charset="0"/>
              </a:rPr>
              <a:t>, вместо универмаг - </a:t>
            </a:r>
            <a:r>
              <a:rPr lang="ru-RU" dirty="0" err="1">
                <a:latin typeface="Times New Roman" pitchFamily="18" charset="0"/>
                <a:cs typeface="Times New Roman" pitchFamily="18" charset="0"/>
              </a:rPr>
              <a:t>унимак</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0616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7776864" cy="1296144"/>
          </a:xfrm>
        </p:spPr>
        <p:txBody>
          <a:bodyPr>
            <a:noAutofit/>
          </a:bodyPr>
          <a:lstStyle/>
          <a:p>
            <a:pPr algn="ctr"/>
            <a:r>
              <a:rPr lang="ru-RU" sz="2500" b="1" dirty="0" smtClean="0"/>
              <a:t/>
            </a:r>
            <a:br>
              <a:rPr lang="ru-RU" sz="2500" b="1" dirty="0" smtClean="0"/>
            </a:br>
            <a:r>
              <a:rPr lang="ru-RU" sz="2500" b="1" dirty="0"/>
              <a:t/>
            </a:r>
            <a:br>
              <a:rPr lang="ru-RU" sz="2500" b="1" dirty="0"/>
            </a:br>
            <a:r>
              <a:rPr lang="ru-RU" sz="2500" b="1" dirty="0" smtClean="0">
                <a:latin typeface="Times New Roman" pitchFamily="18" charset="0"/>
                <a:cs typeface="Times New Roman" pitchFamily="18" charset="0"/>
              </a:rPr>
              <a:t>Лексические </a:t>
            </a:r>
            <a:r>
              <a:rPr lang="ru-RU" sz="2500" b="1" dirty="0">
                <a:latin typeface="Times New Roman" pitchFamily="18" charset="0"/>
                <a:cs typeface="Times New Roman" pitchFamily="18" charset="0"/>
              </a:rPr>
              <a:t>нарушения </a:t>
            </a:r>
            <a:r>
              <a:rPr lang="ru-RU" sz="2500" b="1" dirty="0" smtClean="0">
                <a:latin typeface="Times New Roman" pitchFamily="18" charset="0"/>
                <a:cs typeface="Times New Roman" pitchFamily="18" charset="0"/>
              </a:rPr>
              <a:t>характеризуются</a:t>
            </a:r>
            <a:r>
              <a:rPr lang="ru-RU" sz="2500" b="1" dirty="0">
                <a:latin typeface="Times New Roman" pitchFamily="18" charset="0"/>
                <a:cs typeface="Times New Roman" pitchFamily="18" charset="0"/>
              </a:rPr>
              <a:t>: </a:t>
            </a:r>
            <a:r>
              <a:rPr lang="ru-RU" sz="2500" dirty="0">
                <a:latin typeface="Times New Roman" pitchFamily="18" charset="0"/>
                <a:cs typeface="Times New Roman" pitchFamily="18" charset="0"/>
              </a:rPr>
              <a:t/>
            </a:r>
            <a:br>
              <a:rPr lang="ru-RU" sz="2500" dirty="0">
                <a:latin typeface="Times New Roman" pitchFamily="18" charset="0"/>
                <a:cs typeface="Times New Roman" pitchFamily="18" charset="0"/>
              </a:rPr>
            </a:br>
            <a:endParaRPr lang="ru-RU" sz="2500" dirty="0">
              <a:latin typeface="Times New Roman" pitchFamily="18" charset="0"/>
              <a:cs typeface="Times New Roman" pitchFamily="18" charset="0"/>
            </a:endParaRPr>
          </a:p>
        </p:txBody>
      </p:sp>
      <p:sp>
        <p:nvSpPr>
          <p:cNvPr id="3" name="Объект 2"/>
          <p:cNvSpPr>
            <a:spLocks noGrp="1"/>
          </p:cNvSpPr>
          <p:nvPr>
            <p:ph idx="1"/>
          </p:nvPr>
        </p:nvSpPr>
        <p:spPr>
          <a:xfrm>
            <a:off x="755576" y="1556792"/>
            <a:ext cx="7632848" cy="4275837"/>
          </a:xfrm>
        </p:spPr>
        <p:txBody>
          <a:bodyPr/>
          <a:lstStyle/>
          <a:p>
            <a:pPr algn="just"/>
            <a:r>
              <a:rPr lang="ru-RU" dirty="0">
                <a:latin typeface="Times New Roman" pitchFamily="18" charset="0"/>
                <a:cs typeface="Times New Roman" pitchFamily="18" charset="0"/>
              </a:rPr>
              <a:t>бедностью предметного </a:t>
            </a:r>
            <a:r>
              <a:rPr lang="ru-RU" dirty="0" smtClean="0">
                <a:latin typeface="Times New Roman" pitchFamily="18" charset="0"/>
                <a:cs typeface="Times New Roman" pitchFamily="18" charset="0"/>
              </a:rPr>
              <a:t>словаря, что </a:t>
            </a:r>
            <a:r>
              <a:rPr lang="ru-RU" dirty="0">
                <a:latin typeface="Times New Roman" pitchFamily="18" charset="0"/>
                <a:cs typeface="Times New Roman" pitchFamily="18" charset="0"/>
              </a:rPr>
              <a:t>проявляется в незнании слов ближнего обихода, частей предметов, </a:t>
            </a:r>
            <a:r>
              <a:rPr lang="ru-RU" dirty="0" smtClean="0">
                <a:latin typeface="Times New Roman" pitchFamily="18" charset="0"/>
                <a:cs typeface="Times New Roman" pitchFamily="18" charset="0"/>
              </a:rPr>
              <a:t>поэтому </a:t>
            </a:r>
            <a:r>
              <a:rPr lang="ru-RU" dirty="0">
                <a:latin typeface="Times New Roman" pitchFamily="18" charset="0"/>
                <a:cs typeface="Times New Roman" pitchFamily="18" charset="0"/>
              </a:rPr>
              <a:t>дети не могут назвать по картинкам целый ряд доступных своему возрасту слов;</a:t>
            </a:r>
          </a:p>
          <a:p>
            <a:pPr algn="just"/>
            <a:r>
              <a:rPr lang="ru-RU" dirty="0" smtClean="0">
                <a:latin typeface="Times New Roman" pitchFamily="18" charset="0"/>
                <a:cs typeface="Times New Roman" pitchFamily="18" charset="0"/>
              </a:rPr>
              <a:t>ограниченностью </a:t>
            </a:r>
            <a:r>
              <a:rPr lang="ru-RU" dirty="0">
                <a:latin typeface="Times New Roman" pitchFamily="18" charset="0"/>
                <a:cs typeface="Times New Roman" pitchFamily="18" charset="0"/>
              </a:rPr>
              <a:t>использования и отбора прилагательных, глаголов;</a:t>
            </a:r>
          </a:p>
          <a:p>
            <a:pPr algn="just"/>
            <a:r>
              <a:rPr lang="ru-RU" dirty="0" smtClean="0">
                <a:latin typeface="Times New Roman" pitchFamily="18" charset="0"/>
                <a:cs typeface="Times New Roman" pitchFamily="18" charset="0"/>
              </a:rPr>
              <a:t>трудностью </a:t>
            </a:r>
            <a:r>
              <a:rPr lang="ru-RU" dirty="0">
                <a:latin typeface="Times New Roman" pitchFamily="18" charset="0"/>
                <a:cs typeface="Times New Roman" pitchFamily="18" charset="0"/>
              </a:rPr>
              <a:t>использования антонимов.</a:t>
            </a:r>
          </a:p>
          <a:p>
            <a:pPr algn="just"/>
            <a:r>
              <a:rPr lang="ru-RU" dirty="0" smtClean="0">
                <a:latin typeface="Times New Roman" pitchFamily="18" charset="0"/>
                <a:cs typeface="Times New Roman" pitchFamily="18" charset="0"/>
              </a:rPr>
              <a:t>недостаточным </a:t>
            </a:r>
            <a:r>
              <a:rPr lang="ru-RU" dirty="0">
                <a:latin typeface="Times New Roman" pitchFamily="18" charset="0"/>
                <a:cs typeface="Times New Roman" pitchFamily="18" charset="0"/>
              </a:rPr>
              <a:t>употреблением в словаре обобщающих понятий.</a:t>
            </a:r>
          </a:p>
          <a:p>
            <a:endParaRPr lang="ru-RU" dirty="0"/>
          </a:p>
        </p:txBody>
      </p:sp>
    </p:spTree>
    <p:extLst>
      <p:ext uri="{BB962C8B-B14F-4D97-AF65-F5344CB8AC3E}">
        <p14:creationId xmlns:p14="http://schemas.microsoft.com/office/powerpoint/2010/main" val="382678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529128"/>
          </a:xfrm>
        </p:spPr>
        <p:txBody>
          <a:bodyPr>
            <a:normAutofit fontScale="90000"/>
          </a:bodyPr>
          <a:lstStyle/>
          <a:p>
            <a:pPr algn="ctr"/>
            <a:r>
              <a:rPr lang="ru-RU" sz="2800" b="1" dirty="0">
                <a:latin typeface="Times New Roman" pitchFamily="18" charset="0"/>
                <a:cs typeface="Times New Roman" pitchFamily="18" charset="0"/>
              </a:rPr>
              <a:t>Грамматические  нарушения:</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827584" y="1340768"/>
            <a:ext cx="7488832" cy="4752528"/>
          </a:xfrm>
        </p:spPr>
        <p:txBody>
          <a:bodyPr>
            <a:normAutofit fontScale="92500" lnSpcReduction="10000"/>
          </a:bodyPr>
          <a:lstStyle/>
          <a:p>
            <a:pPr marL="68580" indent="0" algn="just">
              <a:buNone/>
            </a:pPr>
            <a:r>
              <a:rPr lang="ru-RU" dirty="0">
                <a:latin typeface="Times New Roman" pitchFamily="18" charset="0"/>
                <a:cs typeface="Times New Roman" pitchFamily="18" charset="0"/>
              </a:rPr>
              <a:t>У ребенка не сформирована привычка  говорить грамматически  правильно, он испытывает трудности в </a:t>
            </a:r>
            <a:r>
              <a:rPr lang="ru-RU" dirty="0" smtClean="0">
                <a:latin typeface="Times New Roman" pitchFamily="18" charset="0"/>
                <a:cs typeface="Times New Roman" pitchFamily="18" charset="0"/>
              </a:rPr>
              <a:t>употреблении грамматических </a:t>
            </a:r>
            <a:r>
              <a:rPr lang="ru-RU" dirty="0">
                <a:latin typeface="Times New Roman" pitchFamily="18" charset="0"/>
                <a:cs typeface="Times New Roman" pitchFamily="18" charset="0"/>
              </a:rPr>
              <a:t>конструкций родного языка, таких как: </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образование множественного число </a:t>
            </a:r>
            <a:r>
              <a:rPr lang="ru-RU" dirty="0">
                <a:latin typeface="Times New Roman" pitchFamily="18" charset="0"/>
                <a:cs typeface="Times New Roman" pitchFamily="18" charset="0"/>
              </a:rPr>
              <a:t>имен существительных;</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согласование  </a:t>
            </a:r>
            <a:r>
              <a:rPr lang="ru-RU" dirty="0">
                <a:latin typeface="Times New Roman" pitchFamily="18" charset="0"/>
                <a:cs typeface="Times New Roman" pitchFamily="18" charset="0"/>
              </a:rPr>
              <a:t>прилагательных с существительными;</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согласование  </a:t>
            </a:r>
            <a:r>
              <a:rPr lang="ru-RU" dirty="0">
                <a:latin typeface="Times New Roman" pitchFamily="18" charset="0"/>
                <a:cs typeface="Times New Roman" pitchFamily="18" charset="0"/>
              </a:rPr>
              <a:t>существительных с числительными;</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употребление </a:t>
            </a:r>
            <a:r>
              <a:rPr lang="ru-RU" dirty="0">
                <a:latin typeface="Times New Roman" pitchFamily="18" charset="0"/>
                <a:cs typeface="Times New Roman" pitchFamily="18" charset="0"/>
              </a:rPr>
              <a:t>предлогов;</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образование </a:t>
            </a:r>
            <a:r>
              <a:rPr lang="ru-RU" dirty="0">
                <a:latin typeface="Times New Roman" pitchFamily="18" charset="0"/>
                <a:cs typeface="Times New Roman" pitchFamily="18" charset="0"/>
              </a:rPr>
              <a:t>существительных при помощи суффиксов;</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образование </a:t>
            </a:r>
            <a:r>
              <a:rPr lang="ru-RU" dirty="0">
                <a:latin typeface="Times New Roman" pitchFamily="18" charset="0"/>
                <a:cs typeface="Times New Roman" pitchFamily="18" charset="0"/>
              </a:rPr>
              <a:t>глаголы при помощи приставок;</a:t>
            </a:r>
          </a:p>
          <a:p>
            <a:pPr algn="just"/>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образование </a:t>
            </a:r>
            <a:r>
              <a:rPr lang="ru-RU" dirty="0">
                <a:latin typeface="Times New Roman" pitchFamily="18" charset="0"/>
                <a:cs typeface="Times New Roman" pitchFamily="18" charset="0"/>
              </a:rPr>
              <a:t>относительных, притяжательных  прилагательных.   И т. д.</a:t>
            </a:r>
          </a:p>
          <a:p>
            <a:endParaRPr lang="ru-RU" dirty="0"/>
          </a:p>
        </p:txBody>
      </p:sp>
    </p:spTree>
    <p:extLst>
      <p:ext uri="{BB962C8B-B14F-4D97-AF65-F5344CB8AC3E}">
        <p14:creationId xmlns:p14="http://schemas.microsoft.com/office/powerpoint/2010/main" val="287517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601136"/>
          </a:xfrm>
        </p:spPr>
        <p:txBody>
          <a:bodyPr>
            <a:normAutofit fontScale="90000"/>
          </a:bodyPr>
          <a:lstStyle/>
          <a:p>
            <a:pPr algn="ctr"/>
            <a:r>
              <a:rPr lang="ru-RU" sz="3100" b="1" dirty="0">
                <a:latin typeface="Times New Roman" pitchFamily="18" charset="0"/>
                <a:cs typeface="Times New Roman" pitchFamily="18" charset="0"/>
              </a:rPr>
              <a:t>Особенности связной </a:t>
            </a:r>
            <a:r>
              <a:rPr lang="ru-RU" sz="3100" b="1" dirty="0" smtClean="0">
                <a:latin typeface="Times New Roman" pitchFamily="18" charset="0"/>
                <a:cs typeface="Times New Roman" pitchFamily="18" charset="0"/>
              </a:rPr>
              <a:t>речи</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755576" y="1340768"/>
            <a:ext cx="7488832" cy="4491861"/>
          </a:xfrm>
        </p:spPr>
        <p:txBody>
          <a:bodyPr>
            <a:normAutofit fontScale="92500"/>
          </a:bodyPr>
          <a:lstStyle/>
          <a:p>
            <a:pPr marL="68580" indent="0" algn="just">
              <a:buNone/>
            </a:pPr>
            <a:r>
              <a:rPr lang="ru-RU" dirty="0">
                <a:latin typeface="Times New Roman" pitchFamily="18" charset="0"/>
                <a:cs typeface="Times New Roman" pitchFamily="18" charset="0"/>
              </a:rPr>
              <a:t>Нет развернутого высказывания, поэтому детям  трудно излагать свои мысли. А  без свободного владения связной речью процесс школьного обучения просто немыслим.  </a:t>
            </a:r>
          </a:p>
          <a:p>
            <a:pPr marL="68580" indent="0" algn="just">
              <a:buNone/>
            </a:pPr>
            <a:r>
              <a:rPr lang="ru-RU" dirty="0">
                <a:latin typeface="Times New Roman" pitchFamily="18" charset="0"/>
                <a:cs typeface="Times New Roman" pitchFamily="18" charset="0"/>
              </a:rPr>
              <a:t>Дети  должны уметь  понимать и пересказывать  сложные сказки и рассказы. Составлять рассказы:</a:t>
            </a:r>
          </a:p>
          <a:p>
            <a:pPr algn="just"/>
            <a:r>
              <a:rPr lang="ru-RU" dirty="0" smtClean="0">
                <a:latin typeface="Times New Roman" pitchFamily="18" charset="0"/>
                <a:cs typeface="Times New Roman" pitchFamily="18" charset="0"/>
              </a:rPr>
              <a:t>описание </a:t>
            </a:r>
            <a:r>
              <a:rPr lang="ru-RU" dirty="0">
                <a:latin typeface="Times New Roman" pitchFamily="18" charset="0"/>
                <a:cs typeface="Times New Roman" pitchFamily="18" charset="0"/>
              </a:rPr>
              <a:t>предметов;</a:t>
            </a:r>
          </a:p>
          <a:p>
            <a:pPr algn="just"/>
            <a:r>
              <a:rPr lang="ru-RU" dirty="0" smtClean="0">
                <a:latin typeface="Times New Roman" pitchFamily="18" charset="0"/>
                <a:cs typeface="Times New Roman" pitchFamily="18" charset="0"/>
              </a:rPr>
              <a:t>составление </a:t>
            </a:r>
            <a:r>
              <a:rPr lang="ru-RU" dirty="0">
                <a:latin typeface="Times New Roman" pitchFamily="18" charset="0"/>
                <a:cs typeface="Times New Roman" pitchFamily="18" charset="0"/>
              </a:rPr>
              <a:t>рассказов по картинке, по серии сюжетных картинок;</a:t>
            </a:r>
          </a:p>
          <a:p>
            <a:pPr algn="just"/>
            <a:r>
              <a:rPr lang="ru-RU" dirty="0" smtClean="0">
                <a:latin typeface="Times New Roman" pitchFamily="18" charset="0"/>
                <a:cs typeface="Times New Roman" pitchFamily="18" charset="0"/>
              </a:rPr>
              <a:t>самостоятельно </a:t>
            </a:r>
            <a:r>
              <a:rPr lang="ru-RU" dirty="0">
                <a:latin typeface="Times New Roman" pitchFamily="18" charset="0"/>
                <a:cs typeface="Times New Roman" pitchFamily="18" charset="0"/>
              </a:rPr>
              <a:t>рассказывать (о событиях прошедшего дня, об экскурсии, заканчивать начатый взрослым рассказ, составлять рассказ по данному  его концу   /что было до этого?/).  </a:t>
            </a:r>
          </a:p>
          <a:p>
            <a:endParaRPr lang="ru-RU" dirty="0"/>
          </a:p>
        </p:txBody>
      </p:sp>
    </p:spTree>
    <p:extLst>
      <p:ext uri="{BB962C8B-B14F-4D97-AF65-F5344CB8AC3E}">
        <p14:creationId xmlns:p14="http://schemas.microsoft.com/office/powerpoint/2010/main" val="110326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027664"/>
            <a:ext cx="7704856" cy="529128"/>
          </a:xfrm>
        </p:spPr>
        <p:txBody>
          <a:bodyPr>
            <a:normAutofit/>
          </a:bodyPr>
          <a:lstStyle/>
          <a:p>
            <a:r>
              <a:rPr lang="ru-RU" sz="2800" b="1" dirty="0">
                <a:latin typeface="Times New Roman" pitchFamily="18" charset="0"/>
                <a:cs typeface="Times New Roman" pitchFamily="18" charset="0"/>
              </a:rPr>
              <a:t>ОНР </a:t>
            </a:r>
            <a:r>
              <a:rPr lang="ru-RU" sz="2800" dirty="0">
                <a:latin typeface="Times New Roman" pitchFamily="18" charset="0"/>
                <a:cs typeface="Times New Roman" pitchFamily="18" charset="0"/>
              </a:rPr>
              <a:t>– это нарушение </a:t>
            </a:r>
            <a:r>
              <a:rPr lang="ru-RU" sz="2800" dirty="0" smtClean="0">
                <a:latin typeface="Times New Roman" pitchFamily="18" charset="0"/>
                <a:cs typeface="Times New Roman" pitchFamily="18" charset="0"/>
              </a:rPr>
              <a:t>комбинированное</a:t>
            </a:r>
            <a:endParaRPr lang="ru-RU" sz="2800" dirty="0">
              <a:latin typeface="Times New Roman" pitchFamily="18" charset="0"/>
              <a:cs typeface="Times New Roman" pitchFamily="18" charset="0"/>
            </a:endParaRPr>
          </a:p>
        </p:txBody>
      </p:sp>
      <p:sp>
        <p:nvSpPr>
          <p:cNvPr id="3" name="Объект 2"/>
          <p:cNvSpPr>
            <a:spLocks noGrp="1"/>
          </p:cNvSpPr>
          <p:nvPr>
            <p:ph sz="quarter" idx="13"/>
          </p:nvPr>
        </p:nvSpPr>
        <p:spPr>
          <a:xfrm>
            <a:off x="683568" y="1772816"/>
            <a:ext cx="4752528" cy="4392488"/>
          </a:xfrm>
        </p:spPr>
        <p:txBody>
          <a:bodyPr>
            <a:normAutofit fontScale="47500" lnSpcReduction="20000"/>
          </a:bodyPr>
          <a:lstStyle/>
          <a:p>
            <a:pPr marL="68580" indent="0" algn="just">
              <a:buNone/>
            </a:pPr>
            <a:r>
              <a:rPr lang="ru-RU" sz="3800" dirty="0">
                <a:latin typeface="Times New Roman" pitchFamily="18" charset="0"/>
                <a:cs typeface="Times New Roman" pitchFamily="18" charset="0"/>
              </a:rPr>
              <a:t>Неполноценная речевая деятельность накладывает отпечаток на развитие высших психических функций. </a:t>
            </a:r>
            <a:endParaRPr lang="ru-RU" sz="3800" dirty="0" smtClean="0">
              <a:latin typeface="Times New Roman" pitchFamily="18" charset="0"/>
              <a:cs typeface="Times New Roman" pitchFamily="18" charset="0"/>
            </a:endParaRPr>
          </a:p>
          <a:p>
            <a:pPr marL="68580" indent="0" algn="just">
              <a:buNone/>
            </a:pPr>
            <a:r>
              <a:rPr lang="ru-RU" sz="3800" dirty="0" smtClean="0">
                <a:latin typeface="Times New Roman" pitchFamily="18" charset="0"/>
                <a:cs typeface="Times New Roman" pitchFamily="18" charset="0"/>
              </a:rPr>
              <a:t>У </a:t>
            </a:r>
            <a:r>
              <a:rPr lang="ru-RU" sz="3800" dirty="0">
                <a:latin typeface="Times New Roman" pitchFamily="18" charset="0"/>
                <a:cs typeface="Times New Roman" pitchFamily="18" charset="0"/>
              </a:rPr>
              <a:t>детей отмечается неустойчивость внимания, трудности  его распределения, снижение памяти и продуктивности запоминания, отстаёт в развитии словесно-логическое мышление. </a:t>
            </a:r>
            <a:endParaRPr lang="ru-RU" sz="3800" dirty="0" smtClean="0">
              <a:latin typeface="Times New Roman" pitchFamily="18" charset="0"/>
              <a:cs typeface="Times New Roman" pitchFamily="18" charset="0"/>
            </a:endParaRPr>
          </a:p>
          <a:p>
            <a:pPr algn="just"/>
            <a:endParaRPr lang="ru-RU" sz="3800" dirty="0">
              <a:latin typeface="Times New Roman" pitchFamily="18" charset="0"/>
              <a:cs typeface="Times New Roman" pitchFamily="18" charset="0"/>
            </a:endParaRPr>
          </a:p>
          <a:p>
            <a:pPr marL="68580" indent="0" algn="just">
              <a:buNone/>
            </a:pPr>
            <a:r>
              <a:rPr lang="ru-RU" sz="3800" dirty="0">
                <a:latin typeface="Times New Roman" pitchFamily="18" charset="0"/>
                <a:cs typeface="Times New Roman" pitchFamily="18" charset="0"/>
              </a:rPr>
              <a:t>Без специального обучения дети с ОНР с трудом овладевают анализом и синтезом, сравнением и обобщением. Отмечаются и нарушения в двигательной сфере - плохая координация движений, снижение скорости, ловкости, отмечается недоразвитие мелкой моторики.</a:t>
            </a:r>
          </a:p>
          <a:p>
            <a:endParaRPr lang="ru-RU" dirty="0"/>
          </a:p>
        </p:txBody>
      </p:sp>
      <p:pic>
        <p:nvPicPr>
          <p:cNvPr id="1026"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68144" y="2060848"/>
            <a:ext cx="2706955" cy="394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616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764704"/>
            <a:ext cx="7920880" cy="504056"/>
          </a:xfrm>
        </p:spPr>
        <p:txBody>
          <a:bodyPr>
            <a:normAutofit fontScale="90000"/>
          </a:bodyPr>
          <a:lstStyle/>
          <a:p>
            <a:pPr lvl="0"/>
            <a:r>
              <a:rPr lang="ru-RU" sz="2000" b="1" dirty="0">
                <a:solidFill>
                  <a:schemeClr val="bg2">
                    <a:lumMod val="50000"/>
                  </a:schemeClr>
                </a:solidFill>
                <a:latin typeface="Times New Roman" pitchFamily="18" charset="0"/>
                <a:ea typeface="Times New Roman" pitchFamily="18" charset="0"/>
                <a:cs typeface="Times New Roman" pitchFamily="18" charset="0"/>
              </a:rPr>
              <a:t>Принято выделять 4 уровня речевого развития   при </a:t>
            </a:r>
            <a:r>
              <a:rPr lang="ru-RU" sz="2000" b="1" dirty="0" smtClean="0">
                <a:solidFill>
                  <a:schemeClr val="bg2">
                    <a:lumMod val="50000"/>
                  </a:schemeClr>
                </a:solidFill>
                <a:latin typeface="Times New Roman" pitchFamily="18" charset="0"/>
                <a:ea typeface="Times New Roman" pitchFamily="18" charset="0"/>
                <a:cs typeface="Times New Roman" pitchFamily="18" charset="0"/>
              </a:rPr>
              <a:t>ОНР</a:t>
            </a:r>
            <a:r>
              <a:rPr lang="ru-RU" sz="2000" b="1" dirty="0">
                <a:solidFill>
                  <a:schemeClr val="bg2">
                    <a:lumMod val="50000"/>
                  </a:schemeClr>
                </a:solidFill>
                <a:latin typeface="Arial" pitchFamily="34" charset="0"/>
                <a:cs typeface="Arial" pitchFamily="34" charset="0"/>
              </a:rPr>
              <a:t/>
            </a:r>
            <a:br>
              <a:rPr lang="ru-RU" sz="2000" b="1" dirty="0">
                <a:solidFill>
                  <a:schemeClr val="bg2">
                    <a:lumMod val="50000"/>
                  </a:schemeClr>
                </a:solidFill>
                <a:latin typeface="Arial" pitchFamily="34" charset="0"/>
                <a:cs typeface="Arial" pitchFamily="34" charset="0"/>
              </a:rPr>
            </a:br>
            <a:endParaRPr lang="ru-RU" sz="1800" b="1" dirty="0">
              <a:solidFill>
                <a:schemeClr val="bg2">
                  <a:lumMod val="50000"/>
                </a:schemeClr>
              </a:solidFill>
            </a:endParaRPr>
          </a:p>
        </p:txBody>
      </p:sp>
      <p:sp>
        <p:nvSpPr>
          <p:cNvPr id="5" name="Rectangle 1"/>
          <p:cNvSpPr>
            <a:spLocks noChangeArrowheads="1"/>
          </p:cNvSpPr>
          <p:nvPr/>
        </p:nvSpPr>
        <p:spPr bwMode="auto">
          <a:xfrm>
            <a:off x="683569" y="1250017"/>
            <a:ext cx="7776864"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уровень речевого развития</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характеризуется  отсутствием речи (так называемые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безречевые</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дети»).</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Дети этого уровня для общения пользуются  главным образом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лепетными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словами, звукоподражаниями, отдельными существительными и глаголами бытового содержания, обрывками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лепетных</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предложений, звуковое оформление которых смазано, нечетко и крайне неустойчиво.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Нередко свои  «высказывания» ребенок подкрепляет  мимикой и жестами.</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Переход ко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уровню  речевого развития</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(зачатки  общеупотребительной речи) знаменуется тем, что, кроме жестов и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лепетных</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слов, появляются хотя и  искаженные, но достаточно постоянные  общеупотребительные слова.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Одновременно намечается различение некоторых грамматических форм. Однако это происходит лишь по отношению к словам с ударными окончаниями (стол-столы; поет-поют) и относящимся лишь к некоторым грамматическим категориям. Этот процесс носит еще довольно неустойчивый  характер, и грубое недоразвитие речи у данных  детей проявляется достаточно выражено.</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Высказывания детей обычно бедны, ребенок  ограничивается перечислением непосредственно  воспринимаемых предметов и действий.</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764642698"/>
              </p:ext>
            </p:extLst>
          </p:nvPr>
        </p:nvGraphicFramePr>
        <p:xfrm>
          <a:off x="1183483" y="5631484"/>
          <a:ext cx="6777036" cy="853440"/>
        </p:xfrm>
        <a:graphic>
          <a:graphicData uri="http://schemas.openxmlformats.org/drawingml/2006/table">
            <a:tbl>
              <a:tblPr>
                <a:tableStyleId>{5C22544A-7EE6-4342-B048-85BDC9FD1C3A}</a:tableStyleId>
              </a:tblPr>
              <a:tblGrid>
                <a:gridCol w="3388518"/>
                <a:gridCol w="3388518"/>
              </a:tblGrid>
              <a:tr h="685806">
                <a:tc>
                  <a:txBody>
                    <a:bodyPr/>
                    <a:lstStyle/>
                    <a:p>
                      <a:pPr>
                        <a:spcAft>
                          <a:spcPts val="0"/>
                        </a:spcAft>
                      </a:pPr>
                      <a:r>
                        <a:rPr lang="ru-RU" sz="1400" dirty="0" err="1">
                          <a:effectLst/>
                          <a:latin typeface="Times New Roman" pitchFamily="18" charset="0"/>
                          <a:cs typeface="Times New Roman" pitchFamily="18" charset="0"/>
                        </a:rPr>
                        <a:t>Алязай</a:t>
                      </a:r>
                      <a:r>
                        <a:rPr lang="ru-RU" sz="1400" dirty="0">
                          <a:effectLst/>
                          <a:latin typeface="Times New Roman" pitchFamily="18" charset="0"/>
                          <a:cs typeface="Times New Roman" pitchFamily="18" charset="0"/>
                        </a:rPr>
                        <a:t>. </a:t>
                      </a:r>
                      <a:endParaRPr lang="ru-RU" sz="1050" dirty="0">
                        <a:effectLst/>
                        <a:latin typeface="Times New Roman" pitchFamily="18" charset="0"/>
                        <a:cs typeface="Times New Roman" pitchFamily="18" charset="0"/>
                      </a:endParaRPr>
                    </a:p>
                    <a:p>
                      <a:pPr>
                        <a:spcAft>
                          <a:spcPts val="0"/>
                        </a:spcAft>
                      </a:pPr>
                      <a:r>
                        <a:rPr lang="ru-RU" sz="1400" dirty="0">
                          <a:effectLst/>
                          <a:latin typeface="Times New Roman" pitchFamily="18" charset="0"/>
                          <a:cs typeface="Times New Roman" pitchFamily="18" charset="0"/>
                        </a:rPr>
                        <a:t>Дети </a:t>
                      </a:r>
                      <a:r>
                        <a:rPr lang="ru-RU" sz="1400" dirty="0" err="1">
                          <a:effectLst/>
                          <a:latin typeface="Times New Roman" pitchFamily="18" charset="0"/>
                          <a:cs typeface="Times New Roman" pitchFamily="18" charset="0"/>
                        </a:rPr>
                        <a:t>алязай</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убиляют</a:t>
                      </a:r>
                      <a:r>
                        <a:rPr lang="ru-RU" sz="1400" dirty="0">
                          <a:effectLst/>
                          <a:latin typeface="Times New Roman" pitchFamily="18" charset="0"/>
                          <a:cs typeface="Times New Roman" pitchFamily="18" charset="0"/>
                        </a:rPr>
                        <a:t>.</a:t>
                      </a:r>
                      <a:endParaRPr lang="ru-RU" sz="1050" dirty="0">
                        <a:effectLst/>
                        <a:latin typeface="Times New Roman" pitchFamily="18" charset="0"/>
                        <a:cs typeface="Times New Roman" pitchFamily="18" charset="0"/>
                      </a:endParaRPr>
                    </a:p>
                    <a:p>
                      <a:pPr>
                        <a:spcAft>
                          <a:spcPts val="0"/>
                        </a:spcAft>
                      </a:pPr>
                      <a:r>
                        <a:rPr lang="ru-RU" sz="1400" dirty="0" err="1">
                          <a:effectLst/>
                          <a:latin typeface="Times New Roman" pitchFamily="18" charset="0"/>
                          <a:cs typeface="Times New Roman" pitchFamily="18" charset="0"/>
                        </a:rPr>
                        <a:t>Капутн</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лидоме</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лябака</a:t>
                      </a:r>
                      <a:r>
                        <a:rPr lang="ru-RU" sz="1400" dirty="0">
                          <a:effectLst/>
                          <a:latin typeface="Times New Roman" pitchFamily="18" charset="0"/>
                          <a:cs typeface="Times New Roman" pitchFamily="18" charset="0"/>
                        </a:rPr>
                        <a:t>. </a:t>
                      </a:r>
                      <a:endParaRPr lang="ru-RU" sz="1050" dirty="0">
                        <a:effectLst/>
                        <a:latin typeface="Times New Roman" pitchFamily="18" charset="0"/>
                        <a:cs typeface="Times New Roman" pitchFamily="18" charset="0"/>
                      </a:endParaRPr>
                    </a:p>
                    <a:p>
                      <a:pPr>
                        <a:spcAft>
                          <a:spcPts val="0"/>
                        </a:spcAft>
                      </a:pPr>
                      <a:r>
                        <a:rPr lang="ru-RU" sz="1400" dirty="0" err="1">
                          <a:effectLst/>
                          <a:latin typeface="Times New Roman" pitchFamily="18" charset="0"/>
                          <a:cs typeface="Times New Roman" pitchFamily="18" charset="0"/>
                        </a:rPr>
                        <a:t>Литя</a:t>
                      </a:r>
                      <a:r>
                        <a:rPr lang="ru-RU" sz="1400" dirty="0">
                          <a:effectLst/>
                          <a:latin typeface="Times New Roman" pitchFamily="18" charset="0"/>
                          <a:cs typeface="Times New Roman" pitchFamily="18" charset="0"/>
                        </a:rPr>
                        <a:t> сдают </a:t>
                      </a:r>
                      <a:r>
                        <a:rPr lang="ru-RU" sz="1400" dirty="0" err="1">
                          <a:effectLst/>
                          <a:latin typeface="Times New Roman" pitchFamily="18" charset="0"/>
                          <a:cs typeface="Times New Roman" pitchFamily="18" charset="0"/>
                        </a:rPr>
                        <a:t>земю</a:t>
                      </a:r>
                      <a:r>
                        <a:rPr lang="ru-RU" sz="1400" dirty="0">
                          <a:effectLst/>
                          <a:latin typeface="Times New Roman" pitchFamily="18" charset="0"/>
                          <a:cs typeface="Times New Roman" pitchFamily="18" charset="0"/>
                        </a:rPr>
                        <a:t>.</a:t>
                      </a:r>
                      <a:endParaRPr lang="ru-RU" sz="1050" dirty="0">
                        <a:effectLst/>
                        <a:latin typeface="Times New Roman" pitchFamily="18" charset="0"/>
                        <a:ea typeface="Times New Roman"/>
                        <a:cs typeface="Times New Roman" pitchFamily="18" charset="0"/>
                      </a:endParaRPr>
                    </a:p>
                  </a:txBody>
                  <a:tcPr marL="51471" marR="51471" marT="0" marB="0">
                    <a:solidFill>
                      <a:schemeClr val="bg2">
                        <a:lumMod val="40000"/>
                        <a:lumOff val="60000"/>
                      </a:schemeClr>
                    </a:solidFill>
                  </a:tcPr>
                </a:tc>
                <a:tc>
                  <a:txBody>
                    <a:bodyPr/>
                    <a:lstStyle/>
                    <a:p>
                      <a:pPr>
                        <a:spcAft>
                          <a:spcPts val="0"/>
                        </a:spcAft>
                      </a:pPr>
                      <a:r>
                        <a:rPr lang="ru-RU" sz="1400" dirty="0">
                          <a:effectLst/>
                          <a:latin typeface="Times New Roman" pitchFamily="18" charset="0"/>
                          <a:cs typeface="Times New Roman" pitchFamily="18" charset="0"/>
                        </a:rPr>
                        <a:t>Урожай. </a:t>
                      </a:r>
                      <a:endParaRPr lang="ru-RU" sz="1050" dirty="0">
                        <a:effectLst/>
                        <a:latin typeface="Times New Roman" pitchFamily="18" charset="0"/>
                        <a:cs typeface="Times New Roman" pitchFamily="18" charset="0"/>
                      </a:endParaRPr>
                    </a:p>
                    <a:p>
                      <a:pPr>
                        <a:spcAft>
                          <a:spcPts val="0"/>
                        </a:spcAft>
                      </a:pPr>
                      <a:r>
                        <a:rPr lang="ru-RU" sz="1400" dirty="0">
                          <a:effectLst/>
                          <a:latin typeface="Times New Roman" pitchFamily="18" charset="0"/>
                          <a:cs typeface="Times New Roman" pitchFamily="18" charset="0"/>
                        </a:rPr>
                        <a:t>Дети урожай убирают. </a:t>
                      </a:r>
                      <a:endParaRPr lang="ru-RU" sz="1050" dirty="0">
                        <a:effectLst/>
                        <a:latin typeface="Times New Roman" pitchFamily="18" charset="0"/>
                        <a:cs typeface="Times New Roman" pitchFamily="18" charset="0"/>
                      </a:endParaRPr>
                    </a:p>
                    <a:p>
                      <a:pPr>
                        <a:spcAft>
                          <a:spcPts val="0"/>
                        </a:spcAft>
                      </a:pPr>
                      <a:r>
                        <a:rPr lang="ru-RU" sz="1400" dirty="0">
                          <a:effectLst/>
                          <a:latin typeface="Times New Roman" pitchFamily="18" charset="0"/>
                          <a:cs typeface="Times New Roman" pitchFamily="18" charset="0"/>
                        </a:rPr>
                        <a:t>Капусты, помидоры, яблоки. </a:t>
                      </a:r>
                      <a:endParaRPr lang="ru-RU" sz="1050" dirty="0">
                        <a:effectLst/>
                        <a:latin typeface="Times New Roman" pitchFamily="18" charset="0"/>
                        <a:cs typeface="Times New Roman" pitchFamily="18" charset="0"/>
                      </a:endParaRPr>
                    </a:p>
                    <a:p>
                      <a:pPr>
                        <a:spcAft>
                          <a:spcPts val="0"/>
                        </a:spcAft>
                      </a:pPr>
                      <a:r>
                        <a:rPr lang="ru-RU" sz="1400" dirty="0">
                          <a:effectLst/>
                          <a:latin typeface="Times New Roman" pitchFamily="18" charset="0"/>
                          <a:cs typeface="Times New Roman" pitchFamily="18" charset="0"/>
                        </a:rPr>
                        <a:t>Листья падают на землю.</a:t>
                      </a:r>
                      <a:endParaRPr lang="ru-RU" sz="1050" dirty="0">
                        <a:effectLst/>
                        <a:latin typeface="Times New Roman" pitchFamily="18" charset="0"/>
                        <a:ea typeface="Times New Roman"/>
                        <a:cs typeface="Times New Roman" pitchFamily="18" charset="0"/>
                      </a:endParaRPr>
                    </a:p>
                  </a:txBody>
                  <a:tcPr marL="51471" marR="51471" marT="0" marB="0">
                    <a:solidFill>
                      <a:schemeClr val="bg2">
                        <a:lumMod val="40000"/>
                        <a:lumOff val="60000"/>
                      </a:schemeClr>
                    </a:solidFill>
                  </a:tcPr>
                </a:tc>
              </a:tr>
            </a:tbl>
          </a:graphicData>
        </a:graphic>
      </p:graphicFrame>
    </p:spTree>
    <p:extLst>
      <p:ext uri="{BB962C8B-B14F-4D97-AF65-F5344CB8AC3E}">
        <p14:creationId xmlns:p14="http://schemas.microsoft.com/office/powerpoint/2010/main" val="388155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764704"/>
            <a:ext cx="7992888" cy="5616624"/>
          </a:xfrm>
        </p:spPr>
        <p:txBody>
          <a:bodyPr>
            <a:normAutofit fontScale="25000" lnSpcReduction="20000"/>
          </a:bodyPr>
          <a:lstStyle/>
          <a:p>
            <a:pPr marL="68580" indent="0" algn="just">
              <a:buNone/>
            </a:pPr>
            <a:r>
              <a:rPr lang="ru-RU" sz="6400" u="sng" dirty="0">
                <a:solidFill>
                  <a:schemeClr val="tx1"/>
                </a:solidFill>
                <a:latin typeface="Times New Roman" pitchFamily="18" charset="0"/>
                <a:cs typeface="Times New Roman" pitchFamily="18" charset="0"/>
              </a:rPr>
              <a:t>III уровень речевого  развития</a:t>
            </a:r>
            <a:r>
              <a:rPr lang="ru-RU" sz="6400" dirty="0">
                <a:solidFill>
                  <a:schemeClr val="tx1"/>
                </a:solidFill>
                <a:latin typeface="Times New Roman" pitchFamily="18" charset="0"/>
                <a:cs typeface="Times New Roman" pitchFamily="18" charset="0"/>
              </a:rPr>
              <a:t>   характеризуется наличием  развернутой фразовой речи с элементами </a:t>
            </a:r>
            <a:r>
              <a:rPr lang="ru-RU" sz="6400" dirty="0" smtClean="0">
                <a:solidFill>
                  <a:schemeClr val="tx1"/>
                </a:solidFill>
                <a:latin typeface="Times New Roman" pitchFamily="18" charset="0"/>
                <a:cs typeface="Times New Roman" pitchFamily="18" charset="0"/>
              </a:rPr>
              <a:t>лексико- </a:t>
            </a:r>
            <a:r>
              <a:rPr lang="ru-RU" sz="6400" dirty="0">
                <a:solidFill>
                  <a:schemeClr val="tx1"/>
                </a:solidFill>
                <a:latin typeface="Times New Roman" pitchFamily="18" charset="0"/>
                <a:cs typeface="Times New Roman" pitchFamily="18" charset="0"/>
              </a:rPr>
              <a:t>грамматического и фонетико-фонематического недоразвития.</a:t>
            </a:r>
          </a:p>
          <a:p>
            <a:pPr marL="68580" indent="0" algn="just">
              <a:buNone/>
            </a:pPr>
            <a:r>
              <a:rPr lang="ru-RU" sz="6400" dirty="0">
                <a:solidFill>
                  <a:schemeClr val="tx1"/>
                </a:solidFill>
                <a:latin typeface="Times New Roman" pitchFamily="18" charset="0"/>
                <a:cs typeface="Times New Roman" pitchFamily="18" charset="0"/>
              </a:rPr>
              <a:t> </a:t>
            </a:r>
          </a:p>
          <a:p>
            <a:pPr marL="68580" indent="0" algn="just">
              <a:buNone/>
            </a:pPr>
            <a:r>
              <a:rPr lang="ru-RU" sz="6400" dirty="0">
                <a:solidFill>
                  <a:schemeClr val="tx1"/>
                </a:solidFill>
                <a:latin typeface="Times New Roman" pitchFamily="18" charset="0"/>
                <a:cs typeface="Times New Roman" pitchFamily="18" charset="0"/>
              </a:rPr>
              <a:t>Свободное общение крайне затруднено. Даже те звуки, которые дети умеют произносить правильно, </a:t>
            </a:r>
            <a:r>
              <a:rPr lang="ru-RU" sz="6400" dirty="0" smtClean="0">
                <a:solidFill>
                  <a:schemeClr val="tx1"/>
                </a:solidFill>
                <a:latin typeface="Times New Roman" pitchFamily="18" charset="0"/>
                <a:cs typeface="Times New Roman" pitchFamily="18" charset="0"/>
              </a:rPr>
              <a:t>в </a:t>
            </a:r>
            <a:r>
              <a:rPr lang="ru-RU" sz="6400" dirty="0">
                <a:solidFill>
                  <a:schemeClr val="tx1"/>
                </a:solidFill>
                <a:latin typeface="Times New Roman" pitchFamily="18" charset="0"/>
                <a:cs typeface="Times New Roman" pitchFamily="18" charset="0"/>
              </a:rPr>
              <a:t>их  самостоятельной речи звучат недостаточно четко.</a:t>
            </a:r>
          </a:p>
          <a:p>
            <a:pPr marL="68580" indent="0" algn="just">
              <a:buNone/>
            </a:pPr>
            <a:r>
              <a:rPr lang="ru-RU" sz="6400" dirty="0" smtClean="0">
                <a:solidFill>
                  <a:schemeClr val="tx1"/>
                </a:solidFill>
                <a:latin typeface="Times New Roman" pitchFamily="18" charset="0"/>
                <a:cs typeface="Times New Roman" pitchFamily="18" charset="0"/>
              </a:rPr>
              <a:t>Характерным </a:t>
            </a:r>
            <a:r>
              <a:rPr lang="ru-RU" sz="6400" dirty="0">
                <a:solidFill>
                  <a:schemeClr val="tx1"/>
                </a:solidFill>
                <a:latin typeface="Times New Roman" pitchFamily="18" charset="0"/>
                <a:cs typeface="Times New Roman" pitchFamily="18" charset="0"/>
              </a:rPr>
              <a:t>является недифференцированное произнесение звуков (в основном свистящих, шипящих, аффрикат и </a:t>
            </a:r>
            <a:r>
              <a:rPr lang="ru-RU" sz="6400" dirty="0" err="1">
                <a:solidFill>
                  <a:schemeClr val="tx1"/>
                </a:solidFill>
                <a:latin typeface="Times New Roman" pitchFamily="18" charset="0"/>
                <a:cs typeface="Times New Roman" pitchFamily="18" charset="0"/>
              </a:rPr>
              <a:t>соноров</a:t>
            </a:r>
            <a:r>
              <a:rPr lang="ru-RU" sz="6400" dirty="0">
                <a:solidFill>
                  <a:schemeClr val="tx1"/>
                </a:solidFill>
                <a:latin typeface="Times New Roman" pitchFamily="18" charset="0"/>
                <a:cs typeface="Times New Roman" pitchFamily="18" charset="0"/>
              </a:rPr>
              <a:t>), когда один звук заменяет  одновременно два или несколько звуков данной  фонетической группы. </a:t>
            </a:r>
          </a:p>
          <a:p>
            <a:pPr marL="68580" indent="0" algn="just">
              <a:buNone/>
            </a:pPr>
            <a:r>
              <a:rPr lang="ru-RU" sz="6400" dirty="0">
                <a:solidFill>
                  <a:schemeClr val="tx1"/>
                </a:solidFill>
                <a:latin typeface="Times New Roman" pitchFamily="18" charset="0"/>
                <a:cs typeface="Times New Roman" pitchFamily="18" charset="0"/>
              </a:rPr>
              <a:t>Например, ребенок заменяет  звуком с', еще недостаточно четко произносимым, звуки </a:t>
            </a:r>
            <a:r>
              <a:rPr lang="ru-RU" sz="6400" dirty="0" smtClean="0">
                <a:solidFill>
                  <a:schemeClr val="tx1"/>
                </a:solidFill>
                <a:latin typeface="Times New Roman" pitchFamily="18" charset="0"/>
                <a:cs typeface="Times New Roman" pitchFamily="18" charset="0"/>
              </a:rPr>
              <a:t>с («</a:t>
            </a:r>
            <a:r>
              <a:rPr lang="ru-RU" sz="6400" dirty="0" err="1">
                <a:solidFill>
                  <a:schemeClr val="tx1"/>
                </a:solidFill>
                <a:latin typeface="Times New Roman" pitchFamily="18" charset="0"/>
                <a:cs typeface="Times New Roman" pitchFamily="18" charset="0"/>
              </a:rPr>
              <a:t>сяпоги</a:t>
            </a:r>
            <a:r>
              <a:rPr lang="ru-RU" sz="6400" dirty="0">
                <a:solidFill>
                  <a:schemeClr val="tx1"/>
                </a:solidFill>
                <a:latin typeface="Times New Roman" pitchFamily="18" charset="0"/>
                <a:cs typeface="Times New Roman" pitchFamily="18" charset="0"/>
              </a:rPr>
              <a:t>» вместо сапоги), ш («</a:t>
            </a:r>
            <a:r>
              <a:rPr lang="ru-RU" sz="6400" dirty="0" err="1">
                <a:solidFill>
                  <a:schemeClr val="tx1"/>
                </a:solidFill>
                <a:latin typeface="Times New Roman" pitchFamily="18" charset="0"/>
                <a:cs typeface="Times New Roman" pitchFamily="18" charset="0"/>
              </a:rPr>
              <a:t>сюба</a:t>
            </a:r>
            <a:r>
              <a:rPr lang="ru-RU" sz="6400" dirty="0">
                <a:solidFill>
                  <a:schemeClr val="tx1"/>
                </a:solidFill>
                <a:latin typeface="Times New Roman" pitchFamily="18" charset="0"/>
                <a:cs typeface="Times New Roman" pitchFamily="18" charset="0"/>
              </a:rPr>
              <a:t>» вместо шуба), ц («</a:t>
            </a:r>
            <a:r>
              <a:rPr lang="ru-RU" sz="6400" dirty="0" err="1">
                <a:solidFill>
                  <a:schemeClr val="tx1"/>
                </a:solidFill>
                <a:latin typeface="Times New Roman" pitchFamily="18" charset="0"/>
                <a:cs typeface="Times New Roman" pitchFamily="18" charset="0"/>
              </a:rPr>
              <a:t>сяпля</a:t>
            </a:r>
            <a:r>
              <a:rPr lang="ru-RU" sz="6400" dirty="0">
                <a:solidFill>
                  <a:schemeClr val="tx1"/>
                </a:solidFill>
                <a:latin typeface="Times New Roman" pitchFamily="18" charset="0"/>
                <a:cs typeface="Times New Roman" pitchFamily="18" charset="0"/>
              </a:rPr>
              <a:t>» вместо цапля).</a:t>
            </a:r>
          </a:p>
          <a:p>
            <a:pPr marL="68580" indent="0" algn="just">
              <a:buNone/>
            </a:pPr>
            <a:r>
              <a:rPr lang="ru-RU" sz="6400" dirty="0" smtClean="0">
                <a:solidFill>
                  <a:schemeClr val="tx1"/>
                </a:solidFill>
                <a:latin typeface="Times New Roman" pitchFamily="18" charset="0"/>
                <a:cs typeface="Times New Roman" pitchFamily="18" charset="0"/>
              </a:rPr>
              <a:t>Вместе </a:t>
            </a:r>
            <a:r>
              <a:rPr lang="ru-RU" sz="6400" dirty="0">
                <a:solidFill>
                  <a:schemeClr val="tx1"/>
                </a:solidFill>
                <a:latin typeface="Times New Roman" pitchFamily="18" charset="0"/>
                <a:cs typeface="Times New Roman" pitchFamily="18" charset="0"/>
              </a:rPr>
              <a:t>с тем на данном этапе дети уже пользуются всеми частями речи, правильно употребляют </a:t>
            </a:r>
            <a:r>
              <a:rPr lang="ru-RU" sz="6400" dirty="0" smtClean="0">
                <a:solidFill>
                  <a:schemeClr val="tx1"/>
                </a:solidFill>
                <a:latin typeface="Times New Roman" pitchFamily="18" charset="0"/>
                <a:cs typeface="Times New Roman" pitchFamily="18" charset="0"/>
              </a:rPr>
              <a:t>простые грамматические </a:t>
            </a:r>
            <a:r>
              <a:rPr lang="ru-RU" sz="6400" dirty="0">
                <a:solidFill>
                  <a:schemeClr val="tx1"/>
                </a:solidFill>
                <a:latin typeface="Times New Roman" pitchFamily="18" charset="0"/>
                <a:cs typeface="Times New Roman" pitchFamily="18" charset="0"/>
              </a:rPr>
              <a:t>формы, пытаются строить сложносочиненные и сложноподчиненные </a:t>
            </a:r>
            <a:r>
              <a:rPr lang="ru-RU" sz="6400" dirty="0" smtClean="0">
                <a:solidFill>
                  <a:schemeClr val="tx1"/>
                </a:solidFill>
                <a:latin typeface="Times New Roman" pitchFamily="18" charset="0"/>
                <a:cs typeface="Times New Roman" pitchFamily="18" charset="0"/>
              </a:rPr>
              <a:t>предложения («</a:t>
            </a:r>
            <a:r>
              <a:rPr lang="ru-RU" sz="6400" dirty="0">
                <a:solidFill>
                  <a:schemeClr val="tx1"/>
                </a:solidFill>
                <a:latin typeface="Times New Roman" pitchFamily="18" charset="0"/>
                <a:cs typeface="Times New Roman" pitchFamily="18" charset="0"/>
              </a:rPr>
              <a:t>Кола посол в лес, </a:t>
            </a:r>
            <a:r>
              <a:rPr lang="ru-RU" sz="6400" dirty="0" err="1">
                <a:solidFill>
                  <a:schemeClr val="tx1"/>
                </a:solidFill>
                <a:latin typeface="Times New Roman" pitchFamily="18" charset="0"/>
                <a:cs typeface="Times New Roman" pitchFamily="18" charset="0"/>
              </a:rPr>
              <a:t>помал</a:t>
            </a:r>
            <a:r>
              <a:rPr lang="ru-RU" sz="6400" dirty="0">
                <a:solidFill>
                  <a:schemeClr val="tx1"/>
                </a:solidFill>
                <a:latin typeface="Times New Roman" pitchFamily="18" charset="0"/>
                <a:cs typeface="Times New Roman" pitchFamily="18" charset="0"/>
              </a:rPr>
              <a:t> маленькую белку, и тыла у Коли  </a:t>
            </a:r>
            <a:r>
              <a:rPr lang="ru-RU" sz="6400" dirty="0" err="1">
                <a:solidFill>
                  <a:schemeClr val="tx1"/>
                </a:solidFill>
                <a:latin typeface="Times New Roman" pitchFamily="18" charset="0"/>
                <a:cs typeface="Times New Roman" pitchFamily="18" charset="0"/>
              </a:rPr>
              <a:t>кетка</a:t>
            </a:r>
            <a:r>
              <a:rPr lang="ru-RU" sz="6400" dirty="0">
                <a:solidFill>
                  <a:schemeClr val="tx1"/>
                </a:solidFill>
                <a:latin typeface="Times New Roman" pitchFamily="18" charset="0"/>
                <a:cs typeface="Times New Roman" pitchFamily="18" charset="0"/>
              </a:rPr>
              <a:t>.» - Коля пошел в лес, поймал маленькую </a:t>
            </a:r>
            <a:r>
              <a:rPr lang="ru-RU" sz="6400" dirty="0" smtClean="0">
                <a:solidFill>
                  <a:schemeClr val="tx1"/>
                </a:solidFill>
                <a:latin typeface="Times New Roman" pitchFamily="18" charset="0"/>
                <a:cs typeface="Times New Roman" pitchFamily="18" charset="0"/>
              </a:rPr>
              <a:t>белку, и  </a:t>
            </a:r>
            <a:r>
              <a:rPr lang="ru-RU" sz="6400" dirty="0">
                <a:solidFill>
                  <a:schemeClr val="tx1"/>
                </a:solidFill>
                <a:latin typeface="Times New Roman" pitchFamily="18" charset="0"/>
                <a:cs typeface="Times New Roman" pitchFamily="18" charset="0"/>
              </a:rPr>
              <a:t>жила у Коли в клетке).</a:t>
            </a:r>
          </a:p>
          <a:p>
            <a:pPr marL="68580" indent="0" algn="just">
              <a:buNone/>
            </a:pPr>
            <a:r>
              <a:rPr lang="ru-RU" sz="6400" dirty="0">
                <a:solidFill>
                  <a:schemeClr val="tx1"/>
                </a:solidFill>
                <a:latin typeface="Times New Roman" pitchFamily="18" charset="0"/>
                <a:cs typeface="Times New Roman" pitchFamily="18" charset="0"/>
              </a:rPr>
              <a:t> </a:t>
            </a:r>
          </a:p>
          <a:p>
            <a:pPr marL="68580" indent="0" algn="just">
              <a:buNone/>
            </a:pPr>
            <a:r>
              <a:rPr lang="ru-RU" sz="6400" u="sng" dirty="0" smtClean="0">
                <a:solidFill>
                  <a:schemeClr val="tx1"/>
                </a:solidFill>
                <a:latin typeface="Times New Roman" pitchFamily="18" charset="0"/>
                <a:cs typeface="Times New Roman" pitchFamily="18" charset="0"/>
              </a:rPr>
              <a:t>IV </a:t>
            </a:r>
            <a:r>
              <a:rPr lang="ru-RU" sz="6400" u="sng" dirty="0">
                <a:solidFill>
                  <a:schemeClr val="tx1"/>
                </a:solidFill>
                <a:latin typeface="Times New Roman" pitchFamily="18" charset="0"/>
                <a:cs typeface="Times New Roman" pitchFamily="18" charset="0"/>
              </a:rPr>
              <a:t>уровень речевого  развития</a:t>
            </a:r>
            <a:r>
              <a:rPr lang="ru-RU" sz="6400" dirty="0">
                <a:solidFill>
                  <a:schemeClr val="tx1"/>
                </a:solidFill>
                <a:latin typeface="Times New Roman" pitchFamily="18" charset="0"/>
                <a:cs typeface="Times New Roman" pitchFamily="18" charset="0"/>
              </a:rPr>
              <a:t>  характеризуется  незначительными изменениями всех компонентов языка. </a:t>
            </a:r>
          </a:p>
          <a:p>
            <a:pPr marL="68580" indent="0" algn="just">
              <a:buNone/>
            </a:pPr>
            <a:r>
              <a:rPr lang="ru-RU" sz="6400" dirty="0">
                <a:solidFill>
                  <a:schemeClr val="tx1"/>
                </a:solidFill>
                <a:latin typeface="Times New Roman" pitchFamily="18" charset="0"/>
                <a:cs typeface="Times New Roman" pitchFamily="18" charset="0"/>
              </a:rPr>
              <a:t> </a:t>
            </a:r>
          </a:p>
          <a:p>
            <a:pPr marL="68580" indent="0" algn="just">
              <a:buNone/>
            </a:pPr>
            <a:r>
              <a:rPr lang="ru-RU" sz="6400" dirty="0">
                <a:solidFill>
                  <a:schemeClr val="tx1"/>
                </a:solidFill>
                <a:latin typeface="Times New Roman" pitchFamily="18" charset="0"/>
                <a:cs typeface="Times New Roman" pitchFamily="18" charset="0"/>
              </a:rPr>
              <a:t>У детей нет ярких нарушений звукопроизношении, имеются лишь недостатки дифференциации звуков </a:t>
            </a:r>
            <a:r>
              <a:rPr lang="ru-RU" sz="6400" dirty="0" smtClean="0">
                <a:solidFill>
                  <a:schemeClr val="tx1"/>
                </a:solidFill>
                <a:latin typeface="Times New Roman" pitchFamily="18" charset="0"/>
                <a:cs typeface="Times New Roman" pitchFamily="18" charset="0"/>
              </a:rPr>
              <a:t> [</a:t>
            </a:r>
            <a:r>
              <a:rPr lang="ru-RU" sz="6400" dirty="0">
                <a:solidFill>
                  <a:schemeClr val="tx1"/>
                </a:solidFill>
                <a:latin typeface="Times New Roman" pitchFamily="18" charset="0"/>
                <a:cs typeface="Times New Roman" pitchFamily="18" charset="0"/>
              </a:rPr>
              <a:t>Р - Р'], [Л - Л'], [j], [Щ - Ч - Ш], [Т' - Ц - С - С'] и др.  </a:t>
            </a:r>
          </a:p>
          <a:p>
            <a:pPr marL="68580" indent="0" algn="just">
              <a:buNone/>
            </a:pPr>
            <a:r>
              <a:rPr lang="ru-RU" sz="6400" dirty="0" smtClean="0">
                <a:solidFill>
                  <a:schemeClr val="tx1"/>
                </a:solidFill>
                <a:latin typeface="Times New Roman" pitchFamily="18" charset="0"/>
                <a:cs typeface="Times New Roman" pitchFamily="18" charset="0"/>
              </a:rPr>
              <a:t>Этот </a:t>
            </a:r>
            <a:r>
              <a:rPr lang="ru-RU" sz="6400" dirty="0">
                <a:solidFill>
                  <a:schemeClr val="tx1"/>
                </a:solidFill>
                <a:latin typeface="Times New Roman" pitchFamily="18" charset="0"/>
                <a:cs typeface="Times New Roman" pitchFamily="18" charset="0"/>
              </a:rPr>
              <a:t>уровень  характеризуется своеобразием нарушения слоговой структуры. </a:t>
            </a:r>
            <a:r>
              <a:rPr lang="ru-RU" sz="6400" dirty="0" smtClean="0">
                <a:solidFill>
                  <a:schemeClr val="tx1"/>
                </a:solidFill>
                <a:latin typeface="Times New Roman" pitchFamily="18" charset="0"/>
                <a:cs typeface="Times New Roman" pitchFamily="18" charset="0"/>
              </a:rPr>
              <a:t>Ребенок понимает </a:t>
            </a:r>
            <a:r>
              <a:rPr lang="ru-RU" sz="6400" dirty="0">
                <a:solidFill>
                  <a:schemeClr val="tx1"/>
                </a:solidFill>
                <a:latin typeface="Times New Roman" pitchFamily="18" charset="0"/>
                <a:cs typeface="Times New Roman" pitchFamily="18" charset="0"/>
              </a:rPr>
              <a:t>значение слова, но  не удерживает в памяти фонематический образ, вследствие чего происходит  </a:t>
            </a:r>
            <a:r>
              <a:rPr lang="ru-RU" sz="6400" dirty="0" smtClean="0">
                <a:solidFill>
                  <a:schemeClr val="tx1"/>
                </a:solidFill>
                <a:latin typeface="Times New Roman" pitchFamily="18" charset="0"/>
                <a:cs typeface="Times New Roman" pitchFamily="18" charset="0"/>
              </a:rPr>
              <a:t>искажение </a:t>
            </a:r>
            <a:r>
              <a:rPr lang="ru-RU" sz="6400" dirty="0" err="1" smtClean="0">
                <a:solidFill>
                  <a:schemeClr val="tx1"/>
                </a:solidFill>
                <a:latin typeface="Times New Roman" pitchFamily="18" charset="0"/>
                <a:cs typeface="Times New Roman" pitchFamily="18" charset="0"/>
              </a:rPr>
              <a:t>звуконаполняемости</a:t>
            </a:r>
            <a:r>
              <a:rPr lang="ru-RU" sz="6400" dirty="0" smtClean="0">
                <a:solidFill>
                  <a:schemeClr val="tx1"/>
                </a:solidFill>
                <a:latin typeface="Times New Roman" pitchFamily="18" charset="0"/>
                <a:cs typeface="Times New Roman" pitchFamily="18" charset="0"/>
              </a:rPr>
              <a:t> </a:t>
            </a:r>
            <a:r>
              <a:rPr lang="ru-RU" sz="6400" dirty="0">
                <a:solidFill>
                  <a:schemeClr val="tx1"/>
                </a:solidFill>
                <a:latin typeface="Times New Roman" pitchFamily="18" charset="0"/>
                <a:cs typeface="Times New Roman" pitchFamily="18" charset="0"/>
              </a:rPr>
              <a:t>в разных вариантах.</a:t>
            </a:r>
          </a:p>
          <a:p>
            <a:pPr marL="68580" indent="0" algn="just">
              <a:buNone/>
            </a:pPr>
            <a:r>
              <a:rPr lang="ru-RU" sz="6400" dirty="0" smtClean="0">
                <a:solidFill>
                  <a:schemeClr val="tx1"/>
                </a:solidFill>
                <a:latin typeface="Times New Roman" pitchFamily="18" charset="0"/>
                <a:cs typeface="Times New Roman" pitchFamily="18" charset="0"/>
              </a:rPr>
              <a:t>Все </a:t>
            </a:r>
            <a:r>
              <a:rPr lang="ru-RU" sz="6400" dirty="0">
                <a:solidFill>
                  <a:schemeClr val="tx1"/>
                </a:solidFill>
                <a:latin typeface="Times New Roman" pitchFamily="18" charset="0"/>
                <a:cs typeface="Times New Roman" pitchFamily="18" charset="0"/>
              </a:rPr>
              <a:t>это прослеживается в сравнении с нормой, </a:t>
            </a:r>
            <a:r>
              <a:rPr lang="ru-RU" sz="6400" dirty="0" smtClean="0">
                <a:solidFill>
                  <a:schemeClr val="tx1"/>
                </a:solidFill>
                <a:latin typeface="Times New Roman" pitchFamily="18" charset="0"/>
                <a:cs typeface="Times New Roman" pitchFamily="18" charset="0"/>
              </a:rPr>
              <a:t>т.е. </a:t>
            </a:r>
            <a:r>
              <a:rPr lang="ru-RU" sz="6400" dirty="0">
                <a:solidFill>
                  <a:schemeClr val="tx1"/>
                </a:solidFill>
                <a:latin typeface="Times New Roman" pitchFamily="18" charset="0"/>
                <a:cs typeface="Times New Roman" pitchFamily="18" charset="0"/>
              </a:rPr>
              <a:t>четвертый уровень определяется в зависимости от </a:t>
            </a:r>
            <a:r>
              <a:rPr lang="ru-RU" sz="6400" dirty="0" smtClean="0">
                <a:solidFill>
                  <a:schemeClr val="tx1"/>
                </a:solidFill>
                <a:latin typeface="Times New Roman" pitchFamily="18" charset="0"/>
                <a:cs typeface="Times New Roman" pitchFamily="18" charset="0"/>
              </a:rPr>
              <a:t>соотношения нарушений </a:t>
            </a:r>
            <a:r>
              <a:rPr lang="ru-RU" sz="6400" dirty="0">
                <a:solidFill>
                  <a:schemeClr val="tx1"/>
                </a:solidFill>
                <a:latin typeface="Times New Roman" pitchFamily="18" charset="0"/>
                <a:cs typeface="Times New Roman" pitchFamily="18" charset="0"/>
              </a:rPr>
              <a:t>слоговой структуры и </a:t>
            </a:r>
            <a:r>
              <a:rPr lang="ru-RU" sz="6400" dirty="0" err="1">
                <a:solidFill>
                  <a:schemeClr val="tx1"/>
                </a:solidFill>
                <a:latin typeface="Times New Roman" pitchFamily="18" charset="0"/>
                <a:cs typeface="Times New Roman" pitchFamily="18" charset="0"/>
              </a:rPr>
              <a:t>звуконаполняемости</a:t>
            </a:r>
            <a:r>
              <a:rPr lang="ru-RU" sz="6400" dirty="0">
                <a:solidFill>
                  <a:schemeClr val="tx1"/>
                </a:solidFill>
                <a:latin typeface="Times New Roman" pitchFamily="18" charset="0"/>
                <a:cs typeface="Times New Roman" pitchFamily="18" charset="0"/>
              </a:rPr>
              <a:t>.</a:t>
            </a:r>
          </a:p>
          <a:p>
            <a:pPr algn="just"/>
            <a:endParaRPr lang="ru-RU" sz="4000" dirty="0" smtClean="0"/>
          </a:p>
          <a:p>
            <a:pPr algn="just"/>
            <a:endParaRPr lang="ru-RU" sz="4000" dirty="0" smtClean="0"/>
          </a:p>
          <a:p>
            <a:pPr algn="just"/>
            <a:endParaRPr lang="ru-RU" sz="4000" dirty="0"/>
          </a:p>
          <a:p>
            <a:pPr algn="just"/>
            <a:endParaRPr lang="ru-RU" sz="4000" dirty="0"/>
          </a:p>
          <a:p>
            <a:endParaRPr lang="ru-RU" dirty="0"/>
          </a:p>
        </p:txBody>
      </p:sp>
    </p:spTree>
    <p:extLst>
      <p:ext uri="{BB962C8B-B14F-4D97-AF65-F5344CB8AC3E}">
        <p14:creationId xmlns:p14="http://schemas.microsoft.com/office/powerpoint/2010/main" val="646721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45</TotalTime>
  <Words>971</Words>
  <Application>Microsoft Office PowerPoint</Application>
  <PresentationFormat>Экран (4:3)</PresentationFormat>
  <Paragraphs>96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Остин</vt:lpstr>
      <vt:lpstr>Виды речевых нарушений  учитель-логопед Себряева Наталья Александровна</vt:lpstr>
      <vt:lpstr>Что такое общее недоразвитие речи (ОНР)?</vt:lpstr>
      <vt:lpstr>Фонетические нарушения характеризуются: </vt:lpstr>
      <vt:lpstr>  Лексические нарушения характеризуются:  </vt:lpstr>
      <vt:lpstr>Грамматические  нарушения: </vt:lpstr>
      <vt:lpstr>Особенности связной речи </vt:lpstr>
      <vt:lpstr>ОНР – это нарушение комбинированное</vt:lpstr>
      <vt:lpstr>Принято выделять 4 уровня речевого развития   при ОНР </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речевых нарушений</dc:title>
  <dc:creator>User</dc:creator>
  <cp:lastModifiedBy>User</cp:lastModifiedBy>
  <cp:revision>17</cp:revision>
  <dcterms:created xsi:type="dcterms:W3CDTF">2015-12-02T07:31:33Z</dcterms:created>
  <dcterms:modified xsi:type="dcterms:W3CDTF">2015-12-02T08:22:35Z</dcterms:modified>
</cp:coreProperties>
</file>