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94" r:id="rId4"/>
    <p:sldId id="281" r:id="rId5"/>
    <p:sldId id="262" r:id="rId6"/>
    <p:sldId id="289" r:id="rId7"/>
    <p:sldId id="290" r:id="rId8"/>
    <p:sldId id="266" r:id="rId9"/>
    <p:sldId id="267" r:id="rId10"/>
    <p:sldId id="268" r:id="rId11"/>
    <p:sldId id="282" r:id="rId12"/>
    <p:sldId id="269" r:id="rId13"/>
    <p:sldId id="284" r:id="rId14"/>
    <p:sldId id="286" r:id="rId15"/>
    <p:sldId id="301" r:id="rId16"/>
    <p:sldId id="273" r:id="rId17"/>
    <p:sldId id="275" r:id="rId18"/>
    <p:sldId id="288" r:id="rId19"/>
    <p:sldId id="302" r:id="rId20"/>
    <p:sldId id="276" r:id="rId21"/>
    <p:sldId id="25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6600"/>
    <a:srgbClr val="003300"/>
    <a:srgbClr val="33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46" autoAdjust="0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D0695-AD5A-4AA1-A551-13B51A68B55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F8090-9FEC-477E-8690-C5138C1AE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9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b="1" kern="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Презентация логопедического </a:t>
            </a:r>
            <a:r>
              <a:rPr lang="ru-RU" b="1" kern="0" dirty="0" smtClean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кабинета</a:t>
            </a:r>
            <a:br>
              <a:rPr lang="ru-RU" b="1" kern="0" dirty="0" smtClean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b="1" kern="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b="1" kern="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400" b="1" kern="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учитель-логопед</a:t>
            </a:r>
            <a:br>
              <a:rPr lang="ru-RU" sz="2400" b="1" kern="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2400" b="1" kern="0" dirty="0" err="1" smtClean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Власихина</a:t>
            </a:r>
            <a:r>
              <a:rPr lang="ru-RU" sz="2400" b="1" kern="0" dirty="0" smtClean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 Ольга Юрьевна</a:t>
            </a:r>
            <a:endParaRPr lang="ru-RU" b="1" i="1" dirty="0" smtClean="0">
              <a:solidFill>
                <a:srgbClr val="00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700" b="1" i="1" dirty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Муниципальное бюджетное дошкольное образовательное учреждение </a:t>
            </a:r>
            <a:endParaRPr lang="ru-RU" sz="1700" b="1" i="1" dirty="0" smtClean="0">
              <a:solidFill>
                <a:srgbClr val="006600"/>
              </a:solidFill>
              <a:latin typeface="Monotype Corsiva" pitchFamily="66" charset="0"/>
              <a:ea typeface="Mongolian Baiti" pitchFamily="66" charset="0"/>
              <a:cs typeface="Mongolian Baiti" pitchFamily="66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1700" b="1" i="1" dirty="0" smtClean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«</a:t>
            </a:r>
            <a:r>
              <a:rPr lang="ru-RU" sz="1700" b="1" i="1" dirty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Д</a:t>
            </a:r>
            <a:r>
              <a:rPr lang="ru-RU" sz="1700" b="1" i="1" dirty="0" smtClean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етский </a:t>
            </a:r>
            <a:r>
              <a:rPr lang="ru-RU" sz="1700" b="1" i="1" dirty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сад </a:t>
            </a:r>
            <a:r>
              <a:rPr lang="ru-RU" sz="1700" b="1" i="1" dirty="0" smtClean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> № 75 Компенсирующего вида»   </a:t>
            </a:r>
            <a:r>
              <a:rPr lang="ru-RU" b="1" i="1" dirty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/>
            </a:r>
            <a:br>
              <a:rPr lang="ru-RU" b="1" i="1" dirty="0">
                <a:solidFill>
                  <a:srgbClr val="0066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</a:br>
            <a:endParaRPr lang="ru-RU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115050" cy="908720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Материал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для развития мелкой моторики</a:t>
            </a:r>
            <a:r>
              <a:rPr lang="ru-RU" b="1" kern="0" dirty="0">
                <a:solidFill>
                  <a:srgbClr val="006600"/>
                </a:solidFill>
                <a:latin typeface="Arial"/>
              </a:rPr>
              <a:t/>
            </a:r>
            <a:br>
              <a:rPr lang="ru-RU" b="1" kern="0" dirty="0">
                <a:solidFill>
                  <a:srgbClr val="006600"/>
                </a:solidFill>
                <a:latin typeface="Arial"/>
              </a:rPr>
            </a:b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80323"/>
            <a:ext cx="5424703" cy="2637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12738"/>
            <a:ext cx="5816104" cy="28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6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778098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Материал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для 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 автоматизации и дифференциации звуков</a:t>
            </a: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r="8751"/>
          <a:stretch/>
        </p:blipFill>
        <p:spPr>
          <a:xfrm>
            <a:off x="248806" y="1268760"/>
            <a:ext cx="3331497" cy="21316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5595"/>
          <a:stretch/>
        </p:blipFill>
        <p:spPr>
          <a:xfrm>
            <a:off x="3851920" y="1269368"/>
            <a:ext cx="3168352" cy="2131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3" t="3279" r="-10965" b="7253"/>
          <a:stretch/>
        </p:blipFill>
        <p:spPr>
          <a:xfrm>
            <a:off x="284102" y="3789040"/>
            <a:ext cx="3639826" cy="2592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89040"/>
            <a:ext cx="3063384" cy="25922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8" y="47582"/>
            <a:ext cx="1888752" cy="12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29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6600"/>
                </a:solidFill>
                <a:latin typeface="Monotype Corsiva" pitchFamily="66" charset="0"/>
              </a:rPr>
              <a:t>Материал </a:t>
            </a:r>
            <a:r>
              <a:rPr lang="ru-RU" sz="3600" b="1" dirty="0">
                <a:solidFill>
                  <a:srgbClr val="006600"/>
                </a:solidFill>
                <a:latin typeface="Monotype Corsiva" pitchFamily="66" charset="0"/>
              </a:rPr>
              <a:t>для автоматизации, дифференциации  звуков в речи</a:t>
            </a:r>
            <a:br>
              <a:rPr lang="ru-RU" sz="3600" b="1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b="1" kern="0" dirty="0">
                <a:solidFill>
                  <a:srgbClr val="006600"/>
                </a:solidFill>
                <a:latin typeface="Arial"/>
              </a:rPr>
              <a:t/>
            </a:r>
            <a:br>
              <a:rPr lang="ru-RU" b="1" kern="0" dirty="0">
                <a:solidFill>
                  <a:srgbClr val="006600"/>
                </a:solidFill>
                <a:latin typeface="Arial"/>
              </a:rPr>
            </a:b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9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13099"/>
          <a:stretch/>
        </p:blipFill>
        <p:spPr>
          <a:xfrm>
            <a:off x="233089" y="1417638"/>
            <a:ext cx="3528392" cy="2443410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206" r="6556"/>
          <a:stretch/>
        </p:blipFill>
        <p:spPr>
          <a:xfrm>
            <a:off x="3909119" y="1415609"/>
            <a:ext cx="3183162" cy="24434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633" b="8400"/>
          <a:stretch/>
        </p:blipFill>
        <p:spPr>
          <a:xfrm>
            <a:off x="323528" y="3905672"/>
            <a:ext cx="3441402" cy="28602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9678"/>
          <a:stretch/>
        </p:blipFill>
        <p:spPr>
          <a:xfrm>
            <a:off x="3912567" y="3905672"/>
            <a:ext cx="2963689" cy="28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56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6115050" cy="777875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6600"/>
                </a:solidFill>
                <a:latin typeface="Monotype Corsiva" pitchFamily="66" charset="0"/>
              </a:rPr>
              <a:t>Материал </a:t>
            </a:r>
            <a:r>
              <a:rPr lang="ru-RU" sz="3600" b="1" dirty="0">
                <a:solidFill>
                  <a:srgbClr val="006600"/>
                </a:solidFill>
                <a:latin typeface="Monotype Corsiva" pitchFamily="66" charset="0"/>
              </a:rPr>
              <a:t>для автоматизации, дифференциации  звуков в речи</a:t>
            </a:r>
            <a:br>
              <a:rPr lang="ru-RU" sz="3600" b="1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b="1" kern="0" dirty="0">
                <a:solidFill>
                  <a:srgbClr val="003300"/>
                </a:solidFill>
                <a:latin typeface="Arial"/>
              </a:rPr>
              <a:t/>
            </a:r>
            <a:br>
              <a:rPr lang="ru-RU" b="1" kern="0" dirty="0">
                <a:solidFill>
                  <a:srgbClr val="003300"/>
                </a:solidFill>
                <a:latin typeface="Arial"/>
              </a:rPr>
            </a:br>
            <a:endParaRPr lang="ru-RU" dirty="0" smtClean="0">
              <a:solidFill>
                <a:srgbClr val="0033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4294967295"/>
          </p:nvPr>
        </p:nvSpPr>
        <p:spPr>
          <a:xfrm>
            <a:off x="0" y="1125538"/>
            <a:ext cx="6143625" cy="5543550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4838" b="-25094"/>
          <a:stretch/>
        </p:blipFill>
        <p:spPr>
          <a:xfrm>
            <a:off x="179512" y="1125538"/>
            <a:ext cx="3540156" cy="3956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5538"/>
            <a:ext cx="3240360" cy="3167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579"/>
          <a:stretch/>
        </p:blipFill>
        <p:spPr>
          <a:xfrm>
            <a:off x="1763688" y="4403969"/>
            <a:ext cx="4176464" cy="23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6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115050" cy="778098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2800" b="1" kern="0" dirty="0" smtClean="0">
                <a:solidFill>
                  <a:srgbClr val="006600"/>
                </a:solidFill>
                <a:latin typeface="Monotype Corsiva" pitchFamily="66" charset="0"/>
              </a:rPr>
              <a:t>Пособия </a:t>
            </a:r>
            <a:r>
              <a:rPr lang="ru-RU" sz="2800" b="1" kern="0" dirty="0">
                <a:solidFill>
                  <a:srgbClr val="006600"/>
                </a:solidFill>
                <a:latin typeface="Monotype Corsiva" pitchFamily="66" charset="0"/>
              </a:rPr>
              <a:t>для развития лексико-грамматических </a:t>
            </a:r>
            <a:r>
              <a:rPr lang="ru-RU" sz="2800" b="1" kern="0" dirty="0" smtClean="0">
                <a:solidFill>
                  <a:srgbClr val="006600"/>
                </a:solidFill>
                <a:latin typeface="Monotype Corsiva" pitchFamily="66" charset="0"/>
              </a:rPr>
              <a:t>категорий</a:t>
            </a:r>
            <a:r>
              <a:rPr lang="ru-RU" sz="2800" b="1" kern="0" dirty="0">
                <a:solidFill>
                  <a:srgbClr val="006600"/>
                </a:solidFill>
                <a:latin typeface="Arial"/>
              </a:rPr>
              <a:t/>
            </a:r>
            <a:br>
              <a:rPr lang="ru-RU" sz="2800" b="1" kern="0" dirty="0">
                <a:solidFill>
                  <a:srgbClr val="006600"/>
                </a:solidFill>
                <a:latin typeface="Arial"/>
              </a:rPr>
            </a:b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b="1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ru-RU" b="1" kern="0" dirty="0">
                <a:solidFill>
                  <a:srgbClr val="000000"/>
                </a:solidFill>
                <a:latin typeface="Arial"/>
              </a:rPr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57" y="952748"/>
            <a:ext cx="3462014" cy="2755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94296"/>
            <a:ext cx="3995936" cy="29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115050" cy="692696"/>
          </a:xfrm>
        </p:spPr>
        <p:txBody>
          <a:bodyPr/>
          <a:lstStyle/>
          <a:p>
            <a:r>
              <a:rPr lang="ru-RU" sz="2800" b="1" kern="0" dirty="0">
                <a:solidFill>
                  <a:srgbClr val="006600"/>
                </a:solidFill>
                <a:latin typeface="Monotype Corsiva" pitchFamily="66" charset="0"/>
              </a:rPr>
              <a:t>Пособия для развития </a:t>
            </a:r>
            <a:r>
              <a:rPr lang="ru-RU" sz="2800" b="1" kern="0" dirty="0" smtClean="0">
                <a:solidFill>
                  <a:srgbClr val="006600"/>
                </a:solidFill>
                <a:latin typeface="Monotype Corsiva" pitchFamily="66" charset="0"/>
              </a:rPr>
              <a:t> связной речи</a:t>
            </a:r>
            <a:endParaRPr lang="ru-RU" sz="28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30" y="656798"/>
            <a:ext cx="3465074" cy="2327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3816424" cy="3684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4176463" cy="36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02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115050" cy="778098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2400" b="1" kern="0" dirty="0">
                <a:solidFill>
                  <a:srgbClr val="006600"/>
                </a:solidFill>
                <a:latin typeface="Monotype Corsiva" pitchFamily="66" charset="0"/>
              </a:rPr>
              <a:t>Дидактические игры  для развития высших психических процессов</a:t>
            </a:r>
            <a:r>
              <a:rPr lang="ru-RU" sz="2400" b="1" kern="0" dirty="0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2400" b="1" kern="0" dirty="0" smtClean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0000"/>
                </a:solidFill>
                <a:latin typeface="Monotype Corsiva" pitchFamily="66" charset="0"/>
              </a:rPr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01" y="787633"/>
            <a:ext cx="3419872" cy="2598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0" y="3501009"/>
            <a:ext cx="632839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115050" cy="778098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006600"/>
                </a:solidFill>
                <a:latin typeface="Monotype Corsiva" pitchFamily="66" charset="0"/>
              </a:rPr>
              <a:t>Пособия по обучению грамоте</a:t>
            </a:r>
            <a:r>
              <a:rPr lang="ru-RU" sz="3600" b="1" kern="0" dirty="0" smtClean="0">
                <a:solidFill>
                  <a:srgbClr val="0033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33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3300"/>
                </a:solidFill>
                <a:latin typeface="Monotype Corsiva" pitchFamily="66" charset="0"/>
              </a:rPr>
            </a:br>
            <a:endParaRPr lang="ru-RU" dirty="0" smtClean="0">
              <a:solidFill>
                <a:srgbClr val="0033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1" y="649697"/>
            <a:ext cx="6804248" cy="2288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1" y="3092267"/>
            <a:ext cx="4762289" cy="3745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3574" y="3121269"/>
            <a:ext cx="3745045" cy="36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02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115050" cy="692696"/>
          </a:xfrm>
        </p:spPr>
        <p:txBody>
          <a:bodyPr/>
          <a:lstStyle/>
          <a:p>
            <a:r>
              <a:rPr lang="ru-RU" sz="2800" b="1" kern="0" dirty="0">
                <a:solidFill>
                  <a:srgbClr val="006600"/>
                </a:solidFill>
                <a:latin typeface="Monotype Corsiva" pitchFamily="66" charset="0"/>
              </a:rPr>
              <a:t>Пособия </a:t>
            </a:r>
            <a:r>
              <a:rPr lang="ru-RU" sz="2800" b="1" kern="0" dirty="0" smtClean="0">
                <a:solidFill>
                  <a:srgbClr val="006600"/>
                </a:solidFill>
                <a:latin typeface="Monotype Corsiva" pitchFamily="66" charset="0"/>
              </a:rPr>
              <a:t> по обучению грамоте</a:t>
            </a:r>
            <a:endParaRPr lang="ru-RU" sz="28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4" y="546855"/>
            <a:ext cx="4667076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3538424"/>
            <a:ext cx="4574874" cy="328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7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115050" cy="692696"/>
          </a:xfrm>
        </p:spPr>
        <p:txBody>
          <a:bodyPr/>
          <a:lstStyle/>
          <a:p>
            <a:r>
              <a:rPr lang="ru-RU" sz="2800" b="1" kern="0" dirty="0" smtClean="0">
                <a:solidFill>
                  <a:srgbClr val="006600"/>
                </a:solidFill>
                <a:latin typeface="Monotype Corsiva" pitchFamily="66" charset="0"/>
              </a:rPr>
              <a:t> Методические и дидактические пособия</a:t>
            </a:r>
            <a:endParaRPr lang="ru-RU" sz="28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8" y="692696"/>
            <a:ext cx="6120680" cy="290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4" y="3819245"/>
            <a:ext cx="5616624" cy="2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51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Возможно, у ребенка есть проблемы с речью.</a:t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Тогда мы можем дать практический совет:</a:t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Решение вопроса обеспечит</a:t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Лишь только профессиональный ЛОГОПЕД.</a:t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Он учит речи: чистой, плавной, </a:t>
            </a:r>
            <a:r>
              <a:rPr lang="ru-RU" sz="18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внятной,</a:t>
            </a: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/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Он знает красноречия </a:t>
            </a:r>
            <a:r>
              <a:rPr lang="ru-RU" sz="18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секрет,</a:t>
            </a: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/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И</a:t>
            </a:r>
            <a:r>
              <a:rPr lang="ru-RU" sz="18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 </a:t>
            </a: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говорить </a:t>
            </a:r>
            <a:r>
              <a:rPr lang="ru-RU" sz="1800" b="1" dirty="0" smtClean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научит ясно и понятно</a:t>
            </a: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/>
            </a:r>
            <a:b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</a:br>
            <a:r>
              <a:rPr lang="ru-RU" sz="1800" b="1" dirty="0">
                <a:solidFill>
                  <a:srgbClr val="006600"/>
                </a:solidFill>
                <a:latin typeface="Monotype Corsiva" pitchFamily="66" charset="0"/>
                <a:ea typeface="Calibri"/>
              </a:rPr>
              <a:t>Квалифицированный мастер – ЛОГОПЕД</a:t>
            </a:r>
            <a:endParaRPr lang="ru-RU" sz="1800" b="1" i="1" dirty="0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9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6115050" cy="1175646"/>
          </a:xfrm>
        </p:spPr>
        <p:txBody>
          <a:bodyPr/>
          <a:lstStyle/>
          <a:p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Информационный материал для 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родителей</a:t>
            </a:r>
            <a:endParaRPr lang="ru-RU" sz="20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2" y="1175647"/>
            <a:ext cx="6055296" cy="2670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68924"/>
            <a:ext cx="2267769" cy="27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sz="6000" b="1" kern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6000" b="1" kern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ru-RU" sz="6000" b="1" kern="0" dirty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6000" b="1" kern="0" dirty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ru-RU" sz="6000" b="1" kern="0" dirty="0" smtClean="0">
                <a:solidFill>
                  <a:srgbClr val="009900"/>
                </a:solidFill>
                <a:latin typeface="Monotype Corsiva" pitchFamily="66" charset="0"/>
              </a:rPr>
              <a:t/>
            </a:r>
            <a:br>
              <a:rPr lang="ru-RU" sz="6000" b="1" kern="0" dirty="0" smtClean="0">
                <a:solidFill>
                  <a:srgbClr val="009900"/>
                </a:solidFill>
                <a:latin typeface="Monotype Corsiva" pitchFamily="66" charset="0"/>
              </a:rPr>
            </a:br>
            <a:r>
              <a:rPr lang="ru-RU" sz="6000" b="1" kern="0" dirty="0" smtClean="0">
                <a:solidFill>
                  <a:srgbClr val="009900"/>
                </a:solidFill>
                <a:latin typeface="Monotype Corsiva" pitchFamily="66" charset="0"/>
              </a:rPr>
              <a:t>Спасибо </a:t>
            </a:r>
            <a:r>
              <a:rPr lang="ru-RU" sz="6000" b="1" kern="0" dirty="0">
                <a:solidFill>
                  <a:srgbClr val="009900"/>
                </a:solidFill>
                <a:latin typeface="Monotype Corsiva" pitchFamily="66" charset="0"/>
              </a:rPr>
              <a:t>за внимание !!!</a:t>
            </a:r>
            <a:endParaRPr lang="ru-RU" sz="6000" dirty="0" smtClean="0">
              <a:solidFill>
                <a:srgbClr val="00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6115050" cy="304006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Назначение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кабинета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: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</a:b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8320409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333300"/>
              </a:solidFill>
              <a:latin typeface="Monotype Corsiva" pitchFamily="66" charset="0"/>
            </a:endParaRPr>
          </a:p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333300"/>
              </a:solidFill>
              <a:latin typeface="Monotype Corsiva" pitchFamily="66" charset="0"/>
            </a:endParaRPr>
          </a:p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333300"/>
              </a:solidFill>
              <a:latin typeface="Monotype Corsiva" pitchFamily="66" charset="0"/>
            </a:endParaRPr>
          </a:p>
          <a:p>
            <a:pPr marL="0" lvl="0" indent="0" algn="just">
              <a:buNone/>
              <a:defRPr/>
            </a:pPr>
            <a:r>
              <a:rPr lang="ru-RU" sz="2000" kern="0" dirty="0" smtClean="0">
                <a:solidFill>
                  <a:srgbClr val="006600"/>
                </a:solidFill>
                <a:latin typeface="Monotype Corsiva" pitchFamily="66" charset="0"/>
              </a:rPr>
              <a:t>- Обследование </a:t>
            </a: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детей (выяснение этиологии механизмов и симптоматики речевых нарушений).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Развитие артикуляционных навыков.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Коррекционная работа по устранению дефектов звукопроизношения.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Преодоление затруднений в произношении сложных по структуре слов.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Формирование грамматически правильной речи.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Формирование связной речи.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Развитие навыков звукового анализа и синтеза.</a:t>
            </a:r>
          </a:p>
          <a:p>
            <a:pPr lvl="0" algn="just">
              <a:buFontTx/>
              <a:buChar char="-"/>
              <a:defRPr/>
            </a:pPr>
            <a:r>
              <a:rPr lang="ru-RU" sz="2000" kern="0" dirty="0" smtClean="0">
                <a:solidFill>
                  <a:srgbClr val="006600"/>
                </a:solidFill>
                <a:latin typeface="Monotype Corsiva" pitchFamily="66" charset="0"/>
              </a:rPr>
              <a:t>Консультативная </a:t>
            </a: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деятельность </a:t>
            </a:r>
            <a:r>
              <a:rPr lang="ru-RU" sz="2000" kern="0" dirty="0" smtClean="0">
                <a:solidFill>
                  <a:srgbClr val="006600"/>
                </a:solidFill>
                <a:latin typeface="Monotype Corsiva" pitchFamily="66" charset="0"/>
              </a:rPr>
              <a:t>родителей</a:t>
            </a:r>
            <a:r>
              <a:rPr lang="ru-RU" sz="2000" kern="0" dirty="0">
                <a:solidFill>
                  <a:srgbClr val="006600"/>
                </a:solidFill>
                <a:latin typeface="Monotype Corsiva" pitchFamily="66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39"/>
            <a:ext cx="4248472" cy="413732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39"/>
            <a:ext cx="4320480" cy="4137323"/>
          </a:xfrm>
        </p:spPr>
      </p:pic>
    </p:spTree>
    <p:extLst>
      <p:ext uri="{BB962C8B-B14F-4D97-AF65-F5344CB8AC3E}">
        <p14:creationId xmlns:p14="http://schemas.microsoft.com/office/powerpoint/2010/main" val="3531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115050" cy="648072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Рабочее место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учителя-логопеда</a:t>
            </a: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75" y="1054561"/>
            <a:ext cx="5893499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115050" cy="620688"/>
          </a:xfrm>
        </p:spPr>
        <p:txBody>
          <a:bodyPr/>
          <a:lstStyle/>
          <a:p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Зона 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подгрупповой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работы</a:t>
            </a:r>
            <a:endParaRPr lang="ru-RU" sz="18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80728"/>
            <a:ext cx="6750496" cy="844333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В кабинете по утру</a:t>
            </a: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Мы устроили игру.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Букву в азбуке искали,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Чётко звук мы </a:t>
            </a:r>
            <a:r>
              <a:rPr lang="ru-RU" sz="2000" b="1" kern="0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называли.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За </a:t>
            </a: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дыханием следили,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Кулачком по парте били,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А из пальчиков «очки»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sz="2000" b="1" kern="0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Мастерили дружно мы</a:t>
            </a:r>
            <a:r>
              <a:rPr lang="ru-RU" sz="2000" b="1" kern="0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.</a:t>
            </a:r>
            <a:endParaRPr lang="ru-RU" sz="2000" b="1" kern="0" dirty="0">
              <a:solidFill>
                <a:srgbClr val="0066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 smtClean="0">
              <a:solidFill>
                <a:srgbClr val="3333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>
              <a:solidFill>
                <a:srgbClr val="333333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 smtClean="0">
              <a:solidFill>
                <a:srgbClr val="333333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>
              <a:solidFill>
                <a:srgbClr val="333333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 smtClean="0">
              <a:solidFill>
                <a:srgbClr val="333333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endParaRPr lang="ru-RU" kern="0" dirty="0">
              <a:solidFill>
                <a:srgbClr val="333333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eaLnBrk="0" hangingPunct="0">
              <a:spcBef>
                <a:spcPts val="1125"/>
              </a:spcBef>
              <a:spcAft>
                <a:spcPts val="1125"/>
              </a:spcAft>
            </a:pPr>
            <a:r>
              <a:rPr lang="ru-RU" kern="0" dirty="0">
                <a:solidFill>
                  <a:srgbClr val="333333"/>
                </a:solidFill>
                <a:latin typeface="Monotype Corsiva" pitchFamily="66" charset="0"/>
                <a:ea typeface="Times New Roman"/>
                <a:cs typeface="Times New Roman"/>
              </a:rPr>
              <a:t> </a:t>
            </a:r>
            <a:r>
              <a:rPr lang="ru-RU" kern="0" dirty="0" smtClean="0">
                <a:solidFill>
                  <a:srgbClr val="333333"/>
                </a:solidFill>
                <a:latin typeface="Monotype Corsiva" pitchFamily="66" charset="0"/>
                <a:ea typeface="Times New Roman"/>
                <a:cs typeface="Times New Roman"/>
              </a:rPr>
              <a:t>    </a:t>
            </a:r>
            <a:endParaRPr lang="ru-RU" kern="0" dirty="0">
              <a:solidFill>
                <a:srgbClr val="0000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124744"/>
            <a:ext cx="6444207" cy="55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3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115050" cy="692696"/>
          </a:xfrm>
        </p:spPr>
        <p:txBody>
          <a:bodyPr/>
          <a:lstStyle/>
          <a:p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Зона 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индивидуальной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работы</a:t>
            </a:r>
            <a:endParaRPr lang="ru-RU" sz="1800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268760"/>
            <a:ext cx="6143625" cy="5400328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6552728" cy="59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330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  <a:t/>
            </a:r>
            <a:br>
              <a:rPr lang="ru-RU" sz="3600" b="1" kern="0" dirty="0" smtClean="0">
                <a:solidFill>
                  <a:srgbClr val="000000"/>
                </a:solidFill>
                <a:latin typeface="Monotype Corsiva" pitchFamily="66" charset="0"/>
                <a:ea typeface="Mongolian Baiti" pitchFamily="66" charset="0"/>
                <a:cs typeface="Mongolian Baiti" pitchFamily="66" charset="0"/>
              </a:rPr>
            </a:b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Материал для проведения артикуляционной гимнастики</a:t>
            </a:r>
            <a:r>
              <a:rPr lang="ru-RU" sz="3600" b="1" kern="0" dirty="0">
                <a:solidFill>
                  <a:srgbClr val="0033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3600" b="1" kern="0" dirty="0">
                <a:solidFill>
                  <a:srgbClr val="003300"/>
                </a:solidFill>
                <a:latin typeface="Monotype Corsiva" pitchFamily="66" charset="0"/>
              </a:rPr>
              <a:t/>
            </a:r>
            <a:br>
              <a:rPr lang="ru-RU" sz="3600" b="1" kern="0" dirty="0">
                <a:solidFill>
                  <a:srgbClr val="003300"/>
                </a:solidFill>
                <a:latin typeface="Monotype Corsiva" pitchFamily="66" charset="0"/>
              </a:rPr>
            </a:br>
            <a:endParaRPr lang="ru-RU" dirty="0" smtClean="0">
              <a:solidFill>
                <a:srgbClr val="0033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124744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655272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1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778098"/>
          </a:xfrm>
        </p:spPr>
        <p:txBody>
          <a:bodyPr/>
          <a:lstStyle/>
          <a:p>
            <a:pPr algn="l"/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Материал </a:t>
            </a:r>
            <a:r>
              <a:rPr lang="ru-RU" sz="3600" b="1" kern="0" dirty="0">
                <a:solidFill>
                  <a:srgbClr val="006600"/>
                </a:solidFill>
                <a:latin typeface="Monotype Corsiva" pitchFamily="66" charset="0"/>
              </a:rPr>
              <a:t>для формирования речевого </a:t>
            </a:r>
            <a:r>
              <a:rPr lang="ru-RU" sz="3600" b="1" kern="0" dirty="0" smtClean="0">
                <a:solidFill>
                  <a:srgbClr val="006600"/>
                </a:solidFill>
                <a:latin typeface="Monotype Corsiva" pitchFamily="66" charset="0"/>
              </a:rPr>
              <a:t>дыхания и фонематического слуха</a:t>
            </a:r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81437" y="1536440"/>
            <a:ext cx="6143625" cy="5544344"/>
          </a:xfrm>
        </p:spPr>
        <p:txBody>
          <a:bodyPr/>
          <a:lstStyle/>
          <a:p>
            <a:pPr marL="0" lvl="0" indent="0" algn="just">
              <a:buNone/>
              <a:defRPr/>
            </a:pPr>
            <a:endParaRPr lang="ru-RU" sz="2000" kern="0" dirty="0" smtClean="0">
              <a:solidFill>
                <a:srgbClr val="000000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" y="1536440"/>
            <a:ext cx="4379119" cy="5060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6440"/>
            <a:ext cx="4499992" cy="50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37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ОГ КАБИНЕТ СКОРЯ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ЛОГ КАБИНЕТ СКОРЯК</Template>
  <TotalTime>639</TotalTime>
  <Words>156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Mongolian Baiti</vt:lpstr>
      <vt:lpstr>Monotype Corsiva</vt:lpstr>
      <vt:lpstr>Times New Roman</vt:lpstr>
      <vt:lpstr>ЛОГ КАБИНЕТ СКОРЯК</vt:lpstr>
      <vt:lpstr>Презентация логопедического кабинета  учитель-логопед Власихина Ольга Юрьевна</vt:lpstr>
      <vt:lpstr>Возможно, у ребенка есть проблемы с речью. Тогда мы можем дать практический совет: Решение вопроса обеспечит Лишь только профессиональный ЛОГОПЕД. Он учит речи: чистой, плавной, внятной, Он знает красноречия секрет, И говорить научит ясно и понятно Квалифицированный мастер – ЛОГОПЕД</vt:lpstr>
      <vt:lpstr>     Назначение кабинета: </vt:lpstr>
      <vt:lpstr>Презентация PowerPoint</vt:lpstr>
      <vt:lpstr>Рабочее место учителя-логопеда</vt:lpstr>
      <vt:lpstr>Зона подгрупповой работы</vt:lpstr>
      <vt:lpstr>Зона индивидуальной работы</vt:lpstr>
      <vt:lpstr> Материал для проведения артикуляционной гимнастики  </vt:lpstr>
      <vt:lpstr>Материал для формирования речевого дыхания и фонематического слуха</vt:lpstr>
      <vt:lpstr>  Материал для развития мелкой моторики </vt:lpstr>
      <vt:lpstr>Материал для  автоматизации и дифференциации звуков</vt:lpstr>
      <vt:lpstr>  Материал для автоматизации, дифференциации  звуков в речи  </vt:lpstr>
      <vt:lpstr>  Материал для автоматизации, дифференциации  звуков в речи  </vt:lpstr>
      <vt:lpstr>   Пособия для развития лексико-грамматических категорий   </vt:lpstr>
      <vt:lpstr>Пособия для развития  связной речи</vt:lpstr>
      <vt:lpstr>  Дидактические игры  для развития высших психических процессов  </vt:lpstr>
      <vt:lpstr> Пособия по обучению грамоте  </vt:lpstr>
      <vt:lpstr>Пособия  по обучению грамоте</vt:lpstr>
      <vt:lpstr> Методические и дидактические пособия</vt:lpstr>
      <vt:lpstr>Информационный материал для родителей</vt:lpstr>
      <vt:lpstr>   Спасибо за внимание 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логопедического кабинета  учитель-логопед Скоряк Елена Викторовна</dc:title>
  <dc:creator>Алексей</dc:creator>
  <cp:lastModifiedBy>Ольга</cp:lastModifiedBy>
  <cp:revision>68</cp:revision>
  <dcterms:created xsi:type="dcterms:W3CDTF">2017-01-28T18:50:57Z</dcterms:created>
  <dcterms:modified xsi:type="dcterms:W3CDTF">2020-10-23T12:32:29Z</dcterms:modified>
</cp:coreProperties>
</file>